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13"/>
  </p:notesMasterIdLst>
  <p:sldIdLst>
    <p:sldId id="261" r:id="rId2"/>
    <p:sldId id="263" r:id="rId3"/>
    <p:sldId id="262" r:id="rId4"/>
    <p:sldId id="272" r:id="rId5"/>
    <p:sldId id="266" r:id="rId6"/>
    <p:sldId id="267" r:id="rId7"/>
    <p:sldId id="268" r:id="rId8"/>
    <p:sldId id="273" r:id="rId9"/>
    <p:sldId id="274" r:id="rId10"/>
    <p:sldId id="275" r:id="rId11"/>
    <p:sldId id="27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zra Husković" initials="AH" lastIdx="0" clrIdx="0">
    <p:extLst>
      <p:ext uri="{19B8F6BF-5375-455C-9EA6-DF929625EA0E}">
        <p15:presenceInfo xmlns:p15="http://schemas.microsoft.com/office/powerpoint/2012/main" userId="S-1-5-21-3903142135-12472459-3257066025-21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6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3D9FB3-A007-4895-8EBC-020606F4FC2D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5E30C-675C-4595-8113-01B1243D99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686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5E4D770-1394-4CEF-B900-724E4DD00405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C44BBA1-1F76-4897-A1D6-827DAA2222A7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0473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4D770-1394-4CEF-B900-724E4DD00405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BBA1-1F76-4897-A1D6-827DAA2222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6677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4D770-1394-4CEF-B900-724E4DD00405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BBA1-1F76-4897-A1D6-827DAA2222A7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797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4D770-1394-4CEF-B900-724E4DD00405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BBA1-1F76-4897-A1D6-827DAA2222A7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0294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4D770-1394-4CEF-B900-724E4DD00405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BBA1-1F76-4897-A1D6-827DAA2222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415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4D770-1394-4CEF-B900-724E4DD00405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BBA1-1F76-4897-A1D6-827DAA2222A7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6539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4D770-1394-4CEF-B900-724E4DD00405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BBA1-1F76-4897-A1D6-827DAA2222A7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2833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4D770-1394-4CEF-B900-724E4DD00405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BBA1-1F76-4897-A1D6-827DAA2222A7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18526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4D770-1394-4CEF-B900-724E4DD00405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BBA1-1F76-4897-A1D6-827DAA2222A7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221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4D770-1394-4CEF-B900-724E4DD00405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BBA1-1F76-4897-A1D6-827DAA2222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172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4D770-1394-4CEF-B900-724E4DD00405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BBA1-1F76-4897-A1D6-827DAA2222A7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6425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4D770-1394-4CEF-B900-724E4DD00405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BBA1-1F76-4897-A1D6-827DAA2222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832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4D770-1394-4CEF-B900-724E4DD00405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BBA1-1F76-4897-A1D6-827DAA2222A7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5403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4D770-1394-4CEF-B900-724E4DD00405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BBA1-1F76-4897-A1D6-827DAA2222A7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1728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4D770-1394-4CEF-B900-724E4DD00405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BBA1-1F76-4897-A1D6-827DAA2222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185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4D770-1394-4CEF-B900-724E4DD00405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BBA1-1F76-4897-A1D6-827DAA2222A7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5640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4D770-1394-4CEF-B900-724E4DD00405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BBA1-1F76-4897-A1D6-827DAA2222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107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5E4D770-1394-4CEF-B900-724E4DD00405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C44BBA1-1F76-4897-A1D6-827DAA2222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613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  <p:sldLayoutId id="2147483902" r:id="rId14"/>
    <p:sldLayoutId id="2147483903" r:id="rId15"/>
    <p:sldLayoutId id="2147483904" r:id="rId16"/>
    <p:sldLayoutId id="214748390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D64B03-6901-46ED-86C7-6D38C77CF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78" y="889796"/>
            <a:ext cx="11237844" cy="507840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D106718-7B33-4E94-AD5A-BDC9CBC849BC}"/>
              </a:ext>
            </a:extLst>
          </p:cNvPr>
          <p:cNvSpPr/>
          <p:nvPr/>
        </p:nvSpPr>
        <p:spPr>
          <a:xfrm>
            <a:off x="2849218" y="1365354"/>
            <a:ext cx="3644347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endParaRPr lang="en-US" sz="2400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B8B03F-231E-40A4-BAC0-AB60DCFEACCD}"/>
              </a:ext>
            </a:extLst>
          </p:cNvPr>
          <p:cNvSpPr txBox="1"/>
          <p:nvPr/>
        </p:nvSpPr>
        <p:spPr>
          <a:xfrm>
            <a:off x="6506209" y="2393356"/>
            <a:ext cx="471777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i="1" dirty="0" err="1">
                <a:ln/>
                <a:solidFill>
                  <a:schemeClr val="accent3"/>
                </a:solidFill>
              </a:rPr>
              <a:t>Skrining</a:t>
            </a:r>
            <a:r>
              <a:rPr lang="hr-HR" sz="2000" b="1" i="1" dirty="0">
                <a:ln/>
                <a:solidFill>
                  <a:schemeClr val="accent3"/>
                </a:solidFill>
              </a:rPr>
              <a:t> </a:t>
            </a:r>
            <a:r>
              <a:rPr lang="en-GB" sz="2000" b="1" i="1" dirty="0" err="1">
                <a:ln/>
                <a:solidFill>
                  <a:schemeClr val="accent3"/>
                </a:solidFill>
              </a:rPr>
              <a:t>pregled</a:t>
            </a:r>
            <a:r>
              <a:rPr lang="en-GB" sz="2000" b="1" i="1" dirty="0">
                <a:ln/>
                <a:solidFill>
                  <a:schemeClr val="accent3"/>
                </a:solidFill>
              </a:rPr>
              <a:t> </a:t>
            </a:r>
            <a:r>
              <a:rPr lang="hr-HR" sz="2000" b="1" i="1" dirty="0">
                <a:ln/>
                <a:solidFill>
                  <a:schemeClr val="accent3"/>
                </a:solidFill>
              </a:rPr>
              <a:t>vida</a:t>
            </a:r>
          </a:p>
          <a:p>
            <a:endParaRPr lang="en-GB" sz="2000" b="1" dirty="0"/>
          </a:p>
          <a:p>
            <a:r>
              <a:rPr lang="en-GB" dirty="0"/>
              <a:t>•</a:t>
            </a:r>
            <a:r>
              <a:rPr lang="hr-HR" dirty="0"/>
              <a:t> </a:t>
            </a:r>
            <a:r>
              <a:rPr lang="en-GB" dirty="0" err="1"/>
              <a:t>Broj</a:t>
            </a:r>
            <a:r>
              <a:rPr lang="en-GB" dirty="0"/>
              <a:t> </a:t>
            </a:r>
            <a:r>
              <a:rPr lang="en-GB" dirty="0" err="1"/>
              <a:t>učenika</a:t>
            </a:r>
            <a:r>
              <a:rPr lang="en-GB" dirty="0"/>
              <a:t> </a:t>
            </a:r>
            <a:r>
              <a:rPr lang="en-GB" dirty="0" err="1"/>
              <a:t>obuhvaćenih</a:t>
            </a:r>
            <a:r>
              <a:rPr lang="en-GB" dirty="0"/>
              <a:t> </a:t>
            </a:r>
            <a:r>
              <a:rPr lang="en-GB" dirty="0" err="1"/>
              <a:t>pregledom</a:t>
            </a:r>
            <a:r>
              <a:rPr lang="en-GB" dirty="0"/>
              <a:t>: 1918</a:t>
            </a:r>
            <a:r>
              <a:rPr lang="hr-HR" dirty="0"/>
              <a:t>                   </a:t>
            </a:r>
            <a:r>
              <a:rPr lang="en-GB" dirty="0"/>
              <a:t>(</a:t>
            </a:r>
            <a:r>
              <a:rPr lang="en-GB" b="1" dirty="0"/>
              <a:t>89,6%</a:t>
            </a:r>
            <a:r>
              <a:rPr lang="en-GB" dirty="0"/>
              <a:t>)</a:t>
            </a:r>
            <a:r>
              <a:rPr lang="hr-HR" dirty="0"/>
              <a:t>.</a:t>
            </a:r>
            <a:endParaRPr lang="en-GB" dirty="0"/>
          </a:p>
          <a:p>
            <a:r>
              <a:rPr lang="en-GB" dirty="0"/>
              <a:t>•</a:t>
            </a:r>
            <a:r>
              <a:rPr lang="hr-HR" dirty="0"/>
              <a:t> Nakon provedenog preventivnog pregleda na dalju dijagnostičku obradu je upućeno </a:t>
            </a:r>
            <a:r>
              <a:rPr lang="en-GB" b="1" dirty="0"/>
              <a:t>7,8%</a:t>
            </a:r>
            <a:r>
              <a:rPr lang="hr-HR" dirty="0"/>
              <a:t>.</a:t>
            </a:r>
            <a:endParaRPr lang="en-GB" dirty="0"/>
          </a:p>
          <a:p>
            <a:r>
              <a:rPr lang="en-GB" dirty="0"/>
              <a:t>•</a:t>
            </a:r>
            <a:r>
              <a:rPr lang="hr-HR" dirty="0"/>
              <a:t> Postotak učenika koji je od ranije bio pod nadzorom ljekara – naočale/sočiva ili neka druga terapijska intervencija: </a:t>
            </a:r>
            <a:r>
              <a:rPr lang="en-GB" b="1" dirty="0"/>
              <a:t>5,1%</a:t>
            </a:r>
            <a:r>
              <a:rPr lang="hr-HR" dirty="0"/>
              <a:t>.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A95A87-AC4B-40BB-9A60-4EA9B4EC9FF2}"/>
              </a:ext>
            </a:extLst>
          </p:cNvPr>
          <p:cNvSpPr/>
          <p:nvPr/>
        </p:nvSpPr>
        <p:spPr>
          <a:xfrm>
            <a:off x="1051299" y="2375603"/>
            <a:ext cx="471777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r-HR" sz="2400" b="1" cap="none" spc="0" dirty="0">
                <a:ln/>
                <a:solidFill>
                  <a:schemeClr val="accent3"/>
                </a:solidFill>
                <a:effectLst/>
              </a:rPr>
              <a:t>Rezultati provedenih preventivnih pregleda učenika u osnovnim školama na području ZDK</a:t>
            </a:r>
          </a:p>
          <a:p>
            <a:pPr algn="ctr"/>
            <a:r>
              <a:rPr lang="hr-HR" sz="2400" b="1" dirty="0">
                <a:ln/>
                <a:solidFill>
                  <a:schemeClr val="accent3"/>
                </a:solidFill>
              </a:rPr>
              <a:t>(period septembar – decembar 2023. godina)</a:t>
            </a:r>
            <a:endParaRPr lang="en-GB" sz="2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4E2E33-DD54-446F-B3E0-2158F05B7091}"/>
              </a:ext>
            </a:extLst>
          </p:cNvPr>
          <p:cNvSpPr/>
          <p:nvPr/>
        </p:nvSpPr>
        <p:spPr>
          <a:xfrm>
            <a:off x="6742682" y="1540767"/>
            <a:ext cx="4244829" cy="572503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b="1" dirty="0"/>
              <a:t>Preventivni pregledi u drugim razredima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D64B03-6901-46ED-86C7-6D38C77CF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78" y="831073"/>
            <a:ext cx="11237844" cy="50784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B617DA9-2E3D-4676-BC87-7DD757F4E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973" y="1423438"/>
            <a:ext cx="4883319" cy="4023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CA652CB-0D23-4E2A-A2CA-31225A25BBFA}"/>
              </a:ext>
            </a:extLst>
          </p:cNvPr>
          <p:cNvSpPr txBox="1"/>
          <p:nvPr/>
        </p:nvSpPr>
        <p:spPr>
          <a:xfrm>
            <a:off x="1349860" y="2474391"/>
            <a:ext cx="44194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cs typeface="Calibri" panose="020F0502020204030204" pitchFamily="34" charset="0"/>
              </a:rPr>
              <a:t>Broj</a:t>
            </a:r>
            <a:r>
              <a:rPr lang="en-GB" dirty="0">
                <a:cs typeface="Calibri" panose="020F0502020204030204" pitchFamily="34" charset="0"/>
              </a:rPr>
              <a:t> </a:t>
            </a:r>
            <a:r>
              <a:rPr lang="en-GB" dirty="0" err="1">
                <a:cs typeface="Calibri" panose="020F0502020204030204" pitchFamily="34" charset="0"/>
              </a:rPr>
              <a:t>učenika</a:t>
            </a:r>
            <a:r>
              <a:rPr lang="en-GB" dirty="0">
                <a:cs typeface="Calibri" panose="020F0502020204030204" pitchFamily="34" charset="0"/>
              </a:rPr>
              <a:t> </a:t>
            </a:r>
            <a:r>
              <a:rPr lang="en-GB" dirty="0" err="1">
                <a:cs typeface="Calibri" panose="020F0502020204030204" pitchFamily="34" charset="0"/>
              </a:rPr>
              <a:t>obuhvaćenih</a:t>
            </a:r>
            <a:r>
              <a:rPr lang="en-GB" dirty="0">
                <a:cs typeface="Calibri" panose="020F0502020204030204" pitchFamily="34" charset="0"/>
              </a:rPr>
              <a:t> </a:t>
            </a:r>
            <a:r>
              <a:rPr lang="en-GB" dirty="0" err="1">
                <a:cs typeface="Calibri" panose="020F0502020204030204" pitchFamily="34" charset="0"/>
              </a:rPr>
              <a:t>pregledom</a:t>
            </a:r>
            <a:r>
              <a:rPr lang="en-GB" dirty="0">
                <a:cs typeface="Calibri" panose="020F0502020204030204" pitchFamily="34" charset="0"/>
              </a:rPr>
              <a:t>: 2043 (</a:t>
            </a:r>
            <a:r>
              <a:rPr lang="en-GB" b="1" dirty="0">
                <a:cs typeface="Calibri" panose="020F0502020204030204" pitchFamily="34" charset="0"/>
              </a:rPr>
              <a:t>91%</a:t>
            </a:r>
            <a:r>
              <a:rPr lang="en-GB" dirty="0">
                <a:cs typeface="Calibri" panose="020F0502020204030204" pitchFamily="34" charset="0"/>
              </a:rPr>
              <a:t>).</a:t>
            </a:r>
            <a:endParaRPr lang="hr-HR" dirty="0">
              <a:cs typeface="Calibri" panose="020F0502020204030204" pitchFamily="34" charset="0"/>
            </a:endParaRPr>
          </a:p>
          <a:p>
            <a:endParaRPr lang="en-GB" dirty="0"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cs typeface="Calibri" panose="020F0502020204030204" pitchFamily="34" charset="0"/>
              </a:rPr>
              <a:t>Nakon</a:t>
            </a:r>
            <a:r>
              <a:rPr lang="en-GB" dirty="0">
                <a:cs typeface="Calibri" panose="020F0502020204030204" pitchFamily="34" charset="0"/>
              </a:rPr>
              <a:t> </a:t>
            </a:r>
            <a:r>
              <a:rPr lang="en-GB" dirty="0" err="1">
                <a:cs typeface="Calibri" panose="020F0502020204030204" pitchFamily="34" charset="0"/>
              </a:rPr>
              <a:t>provedenog</a:t>
            </a:r>
            <a:r>
              <a:rPr lang="en-GB" dirty="0">
                <a:cs typeface="Calibri" panose="020F0502020204030204" pitchFamily="34" charset="0"/>
              </a:rPr>
              <a:t> </a:t>
            </a:r>
            <a:r>
              <a:rPr lang="en-GB" dirty="0" err="1">
                <a:cs typeface="Calibri" panose="020F0502020204030204" pitchFamily="34" charset="0"/>
              </a:rPr>
              <a:t>preventivnog</a:t>
            </a:r>
            <a:r>
              <a:rPr lang="en-GB" dirty="0">
                <a:cs typeface="Calibri" panose="020F0502020204030204" pitchFamily="34" charset="0"/>
              </a:rPr>
              <a:t> </a:t>
            </a:r>
            <a:r>
              <a:rPr lang="en-GB" dirty="0" err="1">
                <a:cs typeface="Calibri" panose="020F0502020204030204" pitchFamily="34" charset="0"/>
              </a:rPr>
              <a:t>pregleda</a:t>
            </a:r>
            <a:r>
              <a:rPr lang="en-GB" dirty="0">
                <a:cs typeface="Calibri" panose="020F0502020204030204" pitchFamily="34" charset="0"/>
              </a:rPr>
              <a:t> </a:t>
            </a:r>
            <a:r>
              <a:rPr lang="en-GB" dirty="0" err="1">
                <a:cs typeface="Calibri" panose="020F0502020204030204" pitchFamily="34" charset="0"/>
              </a:rPr>
              <a:t>na</a:t>
            </a:r>
            <a:r>
              <a:rPr lang="en-GB" dirty="0">
                <a:cs typeface="Calibri" panose="020F0502020204030204" pitchFamily="34" charset="0"/>
              </a:rPr>
              <a:t> </a:t>
            </a:r>
            <a:r>
              <a:rPr lang="en-GB" dirty="0" err="1">
                <a:cs typeface="Calibri" panose="020F0502020204030204" pitchFamily="34" charset="0"/>
              </a:rPr>
              <a:t>dalju</a:t>
            </a:r>
            <a:r>
              <a:rPr lang="en-GB" dirty="0">
                <a:cs typeface="Calibri" panose="020F0502020204030204" pitchFamily="34" charset="0"/>
              </a:rPr>
              <a:t> </a:t>
            </a:r>
            <a:r>
              <a:rPr lang="en-GB" dirty="0" err="1">
                <a:cs typeface="Calibri" panose="020F0502020204030204" pitchFamily="34" charset="0"/>
              </a:rPr>
              <a:t>dijagnostičku</a:t>
            </a:r>
            <a:r>
              <a:rPr lang="en-GB" dirty="0">
                <a:cs typeface="Calibri" panose="020F0502020204030204" pitchFamily="34" charset="0"/>
              </a:rPr>
              <a:t> </a:t>
            </a:r>
            <a:r>
              <a:rPr lang="en-GB" dirty="0" err="1">
                <a:cs typeface="Calibri" panose="020F0502020204030204" pitchFamily="34" charset="0"/>
              </a:rPr>
              <a:t>obradu</a:t>
            </a:r>
            <a:r>
              <a:rPr lang="en-GB" dirty="0">
                <a:cs typeface="Calibri" panose="020F0502020204030204" pitchFamily="34" charset="0"/>
              </a:rPr>
              <a:t> je </a:t>
            </a:r>
            <a:r>
              <a:rPr lang="en-GB" dirty="0" err="1">
                <a:cs typeface="Calibri" panose="020F0502020204030204" pitchFamily="34" charset="0"/>
              </a:rPr>
              <a:t>upućeno</a:t>
            </a:r>
            <a:r>
              <a:rPr lang="en-GB" dirty="0">
                <a:cs typeface="Calibri" panose="020F0502020204030204" pitchFamily="34" charset="0"/>
              </a:rPr>
              <a:t> </a:t>
            </a:r>
            <a:r>
              <a:rPr lang="en-GB" b="1" dirty="0">
                <a:cs typeface="Calibri" panose="020F0502020204030204" pitchFamily="34" charset="0"/>
              </a:rPr>
              <a:t>1,3%</a:t>
            </a:r>
            <a:r>
              <a:rPr lang="en-GB" dirty="0"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cs typeface="Calibri" panose="020F0502020204030204" pitchFamily="34" charset="0"/>
              </a:rPr>
              <a:t>Postotak učenika koji je od ranije bio pod nadzorom ljekara - </a:t>
            </a:r>
            <a:r>
              <a:rPr lang="en-GB" dirty="0" err="1">
                <a:cs typeface="Calibri" panose="020F0502020204030204" pitchFamily="34" charset="0"/>
              </a:rPr>
              <a:t>slušni</a:t>
            </a:r>
            <a:r>
              <a:rPr lang="en-GB" dirty="0">
                <a:cs typeface="Calibri" panose="020F0502020204030204" pitchFamily="34" charset="0"/>
              </a:rPr>
              <a:t> </a:t>
            </a:r>
            <a:r>
              <a:rPr lang="en-GB" dirty="0" err="1">
                <a:cs typeface="Calibri" panose="020F0502020204030204" pitchFamily="34" charset="0"/>
              </a:rPr>
              <a:t>aparat</a:t>
            </a:r>
            <a:r>
              <a:rPr lang="en-GB" dirty="0">
                <a:cs typeface="Calibri" panose="020F0502020204030204" pitchFamily="34" charset="0"/>
              </a:rPr>
              <a:t> </a:t>
            </a:r>
            <a:r>
              <a:rPr lang="en-GB" dirty="0" err="1">
                <a:cs typeface="Calibri" panose="020F0502020204030204" pitchFamily="34" charset="0"/>
              </a:rPr>
              <a:t>ili</a:t>
            </a:r>
            <a:r>
              <a:rPr lang="en-GB" dirty="0">
                <a:cs typeface="Calibri" panose="020F0502020204030204" pitchFamily="34" charset="0"/>
              </a:rPr>
              <a:t> </a:t>
            </a:r>
            <a:r>
              <a:rPr lang="en-GB" dirty="0" err="1">
                <a:cs typeface="Calibri" panose="020F0502020204030204" pitchFamily="34" charset="0"/>
              </a:rPr>
              <a:t>neka</a:t>
            </a:r>
            <a:r>
              <a:rPr lang="en-GB" dirty="0">
                <a:cs typeface="Calibri" panose="020F0502020204030204" pitchFamily="34" charset="0"/>
              </a:rPr>
              <a:t> </a:t>
            </a:r>
            <a:r>
              <a:rPr lang="en-GB" dirty="0" err="1">
                <a:cs typeface="Calibri" panose="020F0502020204030204" pitchFamily="34" charset="0"/>
              </a:rPr>
              <a:t>druga</a:t>
            </a:r>
            <a:r>
              <a:rPr lang="en-GB" dirty="0">
                <a:cs typeface="Calibri" panose="020F0502020204030204" pitchFamily="34" charset="0"/>
              </a:rPr>
              <a:t> </a:t>
            </a:r>
            <a:r>
              <a:rPr lang="en-GB" dirty="0" err="1">
                <a:cs typeface="Calibri" panose="020F0502020204030204" pitchFamily="34" charset="0"/>
              </a:rPr>
              <a:t>terapijska</a:t>
            </a:r>
            <a:r>
              <a:rPr lang="en-GB" dirty="0">
                <a:cs typeface="Calibri" panose="020F0502020204030204" pitchFamily="34" charset="0"/>
              </a:rPr>
              <a:t> </a:t>
            </a:r>
            <a:r>
              <a:rPr lang="en-GB" dirty="0" err="1">
                <a:cs typeface="Calibri" panose="020F0502020204030204" pitchFamily="34" charset="0"/>
              </a:rPr>
              <a:t>intervencija</a:t>
            </a:r>
            <a:r>
              <a:rPr lang="en-GB" dirty="0">
                <a:cs typeface="Calibri" panose="020F0502020204030204" pitchFamily="34" charset="0"/>
              </a:rPr>
              <a:t>: </a:t>
            </a:r>
            <a:r>
              <a:rPr lang="en-GB" b="1" dirty="0">
                <a:cs typeface="Calibri" panose="020F0502020204030204" pitchFamily="34" charset="0"/>
              </a:rPr>
              <a:t>0,1%</a:t>
            </a:r>
            <a:r>
              <a:rPr lang="en-GB" dirty="0"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C101BD-09B6-48CF-AC10-49B9B2D2A0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193" y="2474391"/>
            <a:ext cx="4615072" cy="276172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AD15910-E670-4B07-90BC-48EA62C6723C}"/>
              </a:ext>
            </a:extLst>
          </p:cNvPr>
          <p:cNvSpPr/>
          <p:nvPr/>
        </p:nvSpPr>
        <p:spPr>
          <a:xfrm>
            <a:off x="6365083" y="1433209"/>
            <a:ext cx="488529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r-HR" sz="2000" b="1" i="1" dirty="0">
                <a:ln/>
                <a:solidFill>
                  <a:schemeClr val="accent3"/>
                </a:solidFill>
              </a:rPr>
              <a:t>Antropometrijska mjerenja učenika</a:t>
            </a:r>
            <a:endParaRPr lang="en-GB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31879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D64B03-6901-46ED-86C7-6D38C77CF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78" y="831073"/>
            <a:ext cx="11237844" cy="50784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EA1EE0-C408-41A0-9C85-709924189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099" y="2173971"/>
            <a:ext cx="4615072" cy="27617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E6BBF2-BF4E-41DF-89AD-1CCD9F3DD4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3010" y="2173971"/>
            <a:ext cx="4615072" cy="27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88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D64B03-6901-46ED-86C7-6D38C77CF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78" y="889796"/>
            <a:ext cx="11237844" cy="507840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9412612-2683-4ADF-9595-C18DE29316F8}"/>
              </a:ext>
            </a:extLst>
          </p:cNvPr>
          <p:cNvSpPr/>
          <p:nvPr/>
        </p:nvSpPr>
        <p:spPr>
          <a:xfrm>
            <a:off x="980657" y="1529642"/>
            <a:ext cx="488529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sz="2000" b="1" i="1" dirty="0" err="1">
                <a:ln/>
                <a:solidFill>
                  <a:schemeClr val="accent3"/>
                </a:solidFill>
              </a:rPr>
              <a:t>Skrining</a:t>
            </a:r>
            <a:r>
              <a:rPr lang="en-GB" sz="2000" b="1" i="1" dirty="0">
                <a:ln/>
                <a:solidFill>
                  <a:schemeClr val="accent3"/>
                </a:solidFill>
              </a:rPr>
              <a:t> </a:t>
            </a:r>
            <a:r>
              <a:rPr lang="en-GB" sz="2000" b="1" i="1" dirty="0" err="1">
                <a:ln/>
                <a:solidFill>
                  <a:schemeClr val="accent3"/>
                </a:solidFill>
              </a:rPr>
              <a:t>pregled</a:t>
            </a:r>
            <a:r>
              <a:rPr lang="en-GB" sz="2000" b="1" i="1" dirty="0">
                <a:ln/>
                <a:solidFill>
                  <a:schemeClr val="accent3"/>
                </a:solidFill>
              </a:rPr>
              <a:t> </a:t>
            </a:r>
            <a:r>
              <a:rPr lang="en-GB" sz="2000" b="1" i="1" dirty="0" err="1">
                <a:ln/>
                <a:solidFill>
                  <a:schemeClr val="accent3"/>
                </a:solidFill>
              </a:rPr>
              <a:t>sluha</a:t>
            </a:r>
            <a:endParaRPr lang="en-GB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767728-A644-4260-95AF-6483664BE0EC}"/>
              </a:ext>
            </a:extLst>
          </p:cNvPr>
          <p:cNvSpPr txBox="1"/>
          <p:nvPr/>
        </p:nvSpPr>
        <p:spPr>
          <a:xfrm>
            <a:off x="1349860" y="2474391"/>
            <a:ext cx="43419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cs typeface="Calibri" panose="020F0502020204030204" pitchFamily="34" charset="0"/>
              </a:rPr>
              <a:t>Broj</a:t>
            </a:r>
            <a:r>
              <a:rPr lang="en-GB" dirty="0">
                <a:cs typeface="Calibri" panose="020F0502020204030204" pitchFamily="34" charset="0"/>
              </a:rPr>
              <a:t> </a:t>
            </a:r>
            <a:r>
              <a:rPr lang="en-GB" dirty="0" err="1">
                <a:cs typeface="Calibri" panose="020F0502020204030204" pitchFamily="34" charset="0"/>
              </a:rPr>
              <a:t>učenika</a:t>
            </a:r>
            <a:r>
              <a:rPr lang="en-GB" dirty="0">
                <a:cs typeface="Calibri" panose="020F0502020204030204" pitchFamily="34" charset="0"/>
              </a:rPr>
              <a:t> </a:t>
            </a:r>
            <a:r>
              <a:rPr lang="en-GB" dirty="0" err="1">
                <a:cs typeface="Calibri" panose="020F0502020204030204" pitchFamily="34" charset="0"/>
              </a:rPr>
              <a:t>obuhvaćenih</a:t>
            </a:r>
            <a:r>
              <a:rPr lang="en-GB" dirty="0">
                <a:cs typeface="Calibri" panose="020F0502020204030204" pitchFamily="34" charset="0"/>
              </a:rPr>
              <a:t> </a:t>
            </a:r>
            <a:r>
              <a:rPr lang="en-GB" dirty="0" err="1">
                <a:cs typeface="Calibri" panose="020F0502020204030204" pitchFamily="34" charset="0"/>
              </a:rPr>
              <a:t>pregledom</a:t>
            </a:r>
            <a:r>
              <a:rPr lang="en-GB" dirty="0">
                <a:cs typeface="Calibri" panose="020F0502020204030204" pitchFamily="34" charset="0"/>
              </a:rPr>
              <a:t>: 2020 (</a:t>
            </a:r>
            <a:r>
              <a:rPr lang="en-GB" b="1" dirty="0">
                <a:cs typeface="Calibri" panose="020F0502020204030204" pitchFamily="34" charset="0"/>
              </a:rPr>
              <a:t>94,6%</a:t>
            </a:r>
            <a:r>
              <a:rPr lang="en-GB" dirty="0">
                <a:cs typeface="Calibri" panose="020F0502020204030204" pitchFamily="34" charset="0"/>
              </a:rPr>
              <a:t>)</a:t>
            </a:r>
            <a:r>
              <a:rPr lang="hr-HR" dirty="0">
                <a:cs typeface="Calibri" panose="020F0502020204030204" pitchFamily="34" charset="0"/>
              </a:rPr>
              <a:t>.</a:t>
            </a:r>
          </a:p>
          <a:p>
            <a:endParaRPr lang="en-GB" dirty="0"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cs typeface="Calibri" panose="020F0502020204030204" pitchFamily="34" charset="0"/>
              </a:rPr>
              <a:t>Nakon</a:t>
            </a:r>
            <a:r>
              <a:rPr lang="en-GB" dirty="0">
                <a:cs typeface="Calibri" panose="020F0502020204030204" pitchFamily="34" charset="0"/>
              </a:rPr>
              <a:t> </a:t>
            </a:r>
            <a:r>
              <a:rPr lang="en-GB" dirty="0" err="1">
                <a:cs typeface="Calibri" panose="020F0502020204030204" pitchFamily="34" charset="0"/>
              </a:rPr>
              <a:t>provedenog</a:t>
            </a:r>
            <a:r>
              <a:rPr lang="en-GB" dirty="0">
                <a:cs typeface="Calibri" panose="020F0502020204030204" pitchFamily="34" charset="0"/>
              </a:rPr>
              <a:t> </a:t>
            </a:r>
            <a:r>
              <a:rPr lang="en-GB" dirty="0" err="1">
                <a:cs typeface="Calibri" panose="020F0502020204030204" pitchFamily="34" charset="0"/>
              </a:rPr>
              <a:t>preventivnog</a:t>
            </a:r>
            <a:r>
              <a:rPr lang="en-GB" dirty="0">
                <a:cs typeface="Calibri" panose="020F0502020204030204" pitchFamily="34" charset="0"/>
              </a:rPr>
              <a:t> </a:t>
            </a:r>
            <a:r>
              <a:rPr lang="en-GB" dirty="0" err="1">
                <a:cs typeface="Calibri" panose="020F0502020204030204" pitchFamily="34" charset="0"/>
              </a:rPr>
              <a:t>pregleda</a:t>
            </a:r>
            <a:r>
              <a:rPr lang="en-GB" dirty="0">
                <a:cs typeface="Calibri" panose="020F0502020204030204" pitchFamily="34" charset="0"/>
              </a:rPr>
              <a:t> </a:t>
            </a:r>
            <a:r>
              <a:rPr lang="en-GB" dirty="0" err="1">
                <a:cs typeface="Calibri" panose="020F0502020204030204" pitchFamily="34" charset="0"/>
              </a:rPr>
              <a:t>na</a:t>
            </a:r>
            <a:r>
              <a:rPr lang="en-GB" dirty="0">
                <a:cs typeface="Calibri" panose="020F0502020204030204" pitchFamily="34" charset="0"/>
              </a:rPr>
              <a:t> </a:t>
            </a:r>
            <a:r>
              <a:rPr lang="en-GB" dirty="0" err="1">
                <a:cs typeface="Calibri" panose="020F0502020204030204" pitchFamily="34" charset="0"/>
              </a:rPr>
              <a:t>dalju</a:t>
            </a:r>
            <a:r>
              <a:rPr lang="en-GB" dirty="0">
                <a:cs typeface="Calibri" panose="020F0502020204030204" pitchFamily="34" charset="0"/>
              </a:rPr>
              <a:t> </a:t>
            </a:r>
            <a:r>
              <a:rPr lang="en-GB" dirty="0" err="1">
                <a:cs typeface="Calibri" panose="020F0502020204030204" pitchFamily="34" charset="0"/>
              </a:rPr>
              <a:t>dijagnostičku</a:t>
            </a:r>
            <a:r>
              <a:rPr lang="en-GB" dirty="0">
                <a:cs typeface="Calibri" panose="020F0502020204030204" pitchFamily="34" charset="0"/>
              </a:rPr>
              <a:t> </a:t>
            </a:r>
            <a:r>
              <a:rPr lang="en-GB" dirty="0" err="1">
                <a:cs typeface="Calibri" panose="020F0502020204030204" pitchFamily="34" charset="0"/>
              </a:rPr>
              <a:t>obradu</a:t>
            </a:r>
            <a:r>
              <a:rPr lang="en-GB" dirty="0">
                <a:cs typeface="Calibri" panose="020F0502020204030204" pitchFamily="34" charset="0"/>
              </a:rPr>
              <a:t> je </a:t>
            </a:r>
            <a:r>
              <a:rPr lang="en-GB" dirty="0" err="1">
                <a:cs typeface="Calibri" panose="020F0502020204030204" pitchFamily="34" charset="0"/>
              </a:rPr>
              <a:t>upućeno</a:t>
            </a:r>
            <a:r>
              <a:rPr lang="en-GB" dirty="0">
                <a:cs typeface="Calibri" panose="020F0502020204030204" pitchFamily="34" charset="0"/>
              </a:rPr>
              <a:t> </a:t>
            </a:r>
            <a:r>
              <a:rPr lang="en-GB" b="1" dirty="0">
                <a:cs typeface="Calibri" panose="020F0502020204030204" pitchFamily="34" charset="0"/>
              </a:rPr>
              <a:t>2,4%</a:t>
            </a:r>
            <a:r>
              <a:rPr lang="en-GB" dirty="0">
                <a:cs typeface="Calibri" panose="020F0502020204030204" pitchFamily="34" charset="0"/>
              </a:rPr>
              <a:t>.</a:t>
            </a:r>
            <a:endParaRPr lang="hr-HR" dirty="0">
              <a:cs typeface="Calibri" panose="020F0502020204030204" pitchFamily="34" charset="0"/>
            </a:endParaRPr>
          </a:p>
          <a:p>
            <a:endParaRPr lang="en-GB" dirty="0"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cs typeface="Calibri" panose="020F0502020204030204" pitchFamily="34" charset="0"/>
              </a:rPr>
              <a:t>Postotak učenika koji je od ranije bio pod nadzorom ljekara - </a:t>
            </a:r>
            <a:r>
              <a:rPr lang="en-GB" dirty="0" err="1">
                <a:cs typeface="Calibri" panose="020F0502020204030204" pitchFamily="34" charset="0"/>
              </a:rPr>
              <a:t>slušni</a:t>
            </a:r>
            <a:r>
              <a:rPr lang="en-GB" dirty="0">
                <a:cs typeface="Calibri" panose="020F0502020204030204" pitchFamily="34" charset="0"/>
              </a:rPr>
              <a:t> </a:t>
            </a:r>
            <a:r>
              <a:rPr lang="en-GB" dirty="0" err="1">
                <a:cs typeface="Calibri" panose="020F0502020204030204" pitchFamily="34" charset="0"/>
              </a:rPr>
              <a:t>aparat</a:t>
            </a:r>
            <a:r>
              <a:rPr lang="en-GB" dirty="0">
                <a:cs typeface="Calibri" panose="020F0502020204030204" pitchFamily="34" charset="0"/>
              </a:rPr>
              <a:t> </a:t>
            </a:r>
            <a:r>
              <a:rPr lang="en-GB" dirty="0" err="1">
                <a:cs typeface="Calibri" panose="020F0502020204030204" pitchFamily="34" charset="0"/>
              </a:rPr>
              <a:t>ili</a:t>
            </a:r>
            <a:r>
              <a:rPr lang="en-GB" dirty="0">
                <a:cs typeface="Calibri" panose="020F0502020204030204" pitchFamily="34" charset="0"/>
              </a:rPr>
              <a:t> </a:t>
            </a:r>
            <a:r>
              <a:rPr lang="en-GB" dirty="0" err="1">
                <a:cs typeface="Calibri" panose="020F0502020204030204" pitchFamily="34" charset="0"/>
              </a:rPr>
              <a:t>neka</a:t>
            </a:r>
            <a:r>
              <a:rPr lang="en-GB" dirty="0">
                <a:cs typeface="Calibri" panose="020F0502020204030204" pitchFamily="34" charset="0"/>
              </a:rPr>
              <a:t> </a:t>
            </a:r>
            <a:r>
              <a:rPr lang="en-GB" dirty="0" err="1">
                <a:cs typeface="Calibri" panose="020F0502020204030204" pitchFamily="34" charset="0"/>
              </a:rPr>
              <a:t>druga</a:t>
            </a:r>
            <a:r>
              <a:rPr lang="en-GB" dirty="0">
                <a:cs typeface="Calibri" panose="020F0502020204030204" pitchFamily="34" charset="0"/>
              </a:rPr>
              <a:t> </a:t>
            </a:r>
            <a:r>
              <a:rPr lang="en-GB" dirty="0" err="1">
                <a:cs typeface="Calibri" panose="020F0502020204030204" pitchFamily="34" charset="0"/>
              </a:rPr>
              <a:t>terapijska</a:t>
            </a:r>
            <a:r>
              <a:rPr lang="en-GB" dirty="0">
                <a:cs typeface="Calibri" panose="020F0502020204030204" pitchFamily="34" charset="0"/>
              </a:rPr>
              <a:t> </a:t>
            </a:r>
            <a:r>
              <a:rPr lang="en-GB" dirty="0" err="1">
                <a:cs typeface="Calibri" panose="020F0502020204030204" pitchFamily="34" charset="0"/>
              </a:rPr>
              <a:t>intervencija</a:t>
            </a:r>
            <a:r>
              <a:rPr lang="en-GB" dirty="0">
                <a:cs typeface="Calibri" panose="020F0502020204030204" pitchFamily="34" charset="0"/>
              </a:rPr>
              <a:t>: </a:t>
            </a:r>
            <a:r>
              <a:rPr lang="en-GB" b="1" dirty="0">
                <a:cs typeface="Calibri" panose="020F0502020204030204" pitchFamily="34" charset="0"/>
              </a:rPr>
              <a:t>0,04%</a:t>
            </a:r>
            <a:r>
              <a:rPr lang="en-GB" dirty="0"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4A57B2-1276-48BD-9BC1-9433254DEAE9}"/>
              </a:ext>
            </a:extLst>
          </p:cNvPr>
          <p:cNvSpPr/>
          <p:nvPr/>
        </p:nvSpPr>
        <p:spPr>
          <a:xfrm>
            <a:off x="6964358" y="1529642"/>
            <a:ext cx="36521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i="1" dirty="0" err="1">
                <a:ln/>
                <a:solidFill>
                  <a:schemeClr val="accent3"/>
                </a:solidFill>
              </a:rPr>
              <a:t>Skrining</a:t>
            </a:r>
            <a:r>
              <a:rPr lang="en-GB" sz="2000" b="1" i="1" dirty="0">
                <a:ln/>
                <a:solidFill>
                  <a:schemeClr val="accent3"/>
                </a:solidFill>
              </a:rPr>
              <a:t> </a:t>
            </a:r>
            <a:r>
              <a:rPr lang="en-GB" sz="2000" b="1" i="1" dirty="0" err="1">
                <a:ln/>
                <a:solidFill>
                  <a:schemeClr val="accent3"/>
                </a:solidFill>
              </a:rPr>
              <a:t>pregled</a:t>
            </a:r>
            <a:r>
              <a:rPr lang="en-GB" sz="2000" b="1" i="1" dirty="0">
                <a:ln/>
                <a:solidFill>
                  <a:schemeClr val="accent3"/>
                </a:solidFill>
              </a:rPr>
              <a:t> </a:t>
            </a:r>
            <a:r>
              <a:rPr lang="en-GB" sz="2000" b="1" i="1" dirty="0" err="1">
                <a:ln/>
                <a:solidFill>
                  <a:schemeClr val="accent3"/>
                </a:solidFill>
              </a:rPr>
              <a:t>lokomotornog</a:t>
            </a:r>
            <a:r>
              <a:rPr lang="en-GB" sz="2000" b="1" i="1" dirty="0">
                <a:ln/>
                <a:solidFill>
                  <a:schemeClr val="accent3"/>
                </a:solidFill>
              </a:rPr>
              <a:t> </a:t>
            </a:r>
            <a:endParaRPr lang="hr-HR" sz="2000" b="1" i="1" dirty="0">
              <a:ln/>
              <a:solidFill>
                <a:schemeClr val="accent3"/>
              </a:solidFill>
            </a:endParaRPr>
          </a:p>
          <a:p>
            <a:pPr algn="ctr"/>
            <a:r>
              <a:rPr lang="en-GB" sz="2000" b="1" i="1" dirty="0" err="1">
                <a:ln/>
                <a:solidFill>
                  <a:schemeClr val="accent3"/>
                </a:solidFill>
              </a:rPr>
              <a:t>sistema</a:t>
            </a:r>
            <a:endParaRPr lang="en-GB" sz="2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CCC39D-AEB7-4AFA-8F08-45F9579B1B65}"/>
              </a:ext>
            </a:extLst>
          </p:cNvPr>
          <p:cNvSpPr txBox="1"/>
          <p:nvPr/>
        </p:nvSpPr>
        <p:spPr>
          <a:xfrm>
            <a:off x="6500191" y="2474391"/>
            <a:ext cx="434194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cs typeface="Calibri" panose="020F0502020204030204" pitchFamily="34" charset="0"/>
              </a:rPr>
              <a:t>Broj</a:t>
            </a:r>
            <a:r>
              <a:rPr lang="en-GB" dirty="0">
                <a:cs typeface="Calibri" panose="020F0502020204030204" pitchFamily="34" charset="0"/>
              </a:rPr>
              <a:t> </a:t>
            </a:r>
            <a:r>
              <a:rPr lang="en-GB" dirty="0" err="1">
                <a:cs typeface="Calibri" panose="020F0502020204030204" pitchFamily="34" charset="0"/>
              </a:rPr>
              <a:t>učenika</a:t>
            </a:r>
            <a:r>
              <a:rPr lang="en-GB" dirty="0">
                <a:cs typeface="Calibri" panose="020F0502020204030204" pitchFamily="34" charset="0"/>
              </a:rPr>
              <a:t> </a:t>
            </a:r>
            <a:r>
              <a:rPr lang="en-GB" dirty="0" err="1">
                <a:cs typeface="Calibri" panose="020F0502020204030204" pitchFamily="34" charset="0"/>
              </a:rPr>
              <a:t>obuhvaćenih</a:t>
            </a:r>
            <a:r>
              <a:rPr lang="en-GB" dirty="0">
                <a:cs typeface="Calibri" panose="020F0502020204030204" pitchFamily="34" charset="0"/>
              </a:rPr>
              <a:t> </a:t>
            </a:r>
            <a:r>
              <a:rPr lang="en-GB" dirty="0" err="1">
                <a:cs typeface="Calibri" panose="020F0502020204030204" pitchFamily="34" charset="0"/>
              </a:rPr>
              <a:t>pregledom</a:t>
            </a:r>
            <a:r>
              <a:rPr lang="en-GB" dirty="0">
                <a:cs typeface="Calibri" panose="020F0502020204030204" pitchFamily="34" charset="0"/>
              </a:rPr>
              <a:t>: 2027 (</a:t>
            </a:r>
            <a:r>
              <a:rPr lang="en-GB" b="1" dirty="0">
                <a:cs typeface="Calibri" panose="020F0502020204030204" pitchFamily="34" charset="0"/>
              </a:rPr>
              <a:t>94,4%</a:t>
            </a:r>
            <a:r>
              <a:rPr lang="en-GB" dirty="0">
                <a:cs typeface="Calibri" panose="020F0502020204030204" pitchFamily="34" charset="0"/>
              </a:rPr>
              <a:t>).</a:t>
            </a:r>
            <a:endParaRPr lang="hr-HR" dirty="0">
              <a:cs typeface="Calibri" panose="020F0502020204030204" pitchFamily="34" charset="0"/>
            </a:endParaRPr>
          </a:p>
          <a:p>
            <a:endParaRPr lang="en-GB" dirty="0"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cs typeface="Calibri" panose="020F0502020204030204" pitchFamily="34" charset="0"/>
              </a:rPr>
              <a:t>Nakon</a:t>
            </a:r>
            <a:r>
              <a:rPr lang="en-GB" dirty="0">
                <a:cs typeface="Calibri" panose="020F0502020204030204" pitchFamily="34" charset="0"/>
              </a:rPr>
              <a:t> </a:t>
            </a:r>
            <a:r>
              <a:rPr lang="en-GB" dirty="0" err="1">
                <a:cs typeface="Calibri" panose="020F0502020204030204" pitchFamily="34" charset="0"/>
              </a:rPr>
              <a:t>provedenog</a:t>
            </a:r>
            <a:r>
              <a:rPr lang="en-GB" dirty="0">
                <a:cs typeface="Calibri" panose="020F0502020204030204" pitchFamily="34" charset="0"/>
              </a:rPr>
              <a:t> </a:t>
            </a:r>
            <a:r>
              <a:rPr lang="en-GB" dirty="0" err="1">
                <a:cs typeface="Calibri" panose="020F0502020204030204" pitchFamily="34" charset="0"/>
              </a:rPr>
              <a:t>preventivnog</a:t>
            </a:r>
            <a:r>
              <a:rPr lang="en-GB" dirty="0">
                <a:cs typeface="Calibri" panose="020F0502020204030204" pitchFamily="34" charset="0"/>
              </a:rPr>
              <a:t> </a:t>
            </a:r>
            <a:r>
              <a:rPr lang="en-GB" dirty="0" err="1">
                <a:cs typeface="Calibri" panose="020F0502020204030204" pitchFamily="34" charset="0"/>
              </a:rPr>
              <a:t>pregleda</a:t>
            </a:r>
            <a:r>
              <a:rPr lang="en-GB" dirty="0">
                <a:cs typeface="Calibri" panose="020F0502020204030204" pitchFamily="34" charset="0"/>
              </a:rPr>
              <a:t> </a:t>
            </a:r>
            <a:r>
              <a:rPr lang="en-GB" dirty="0" err="1">
                <a:cs typeface="Calibri" panose="020F0502020204030204" pitchFamily="34" charset="0"/>
              </a:rPr>
              <a:t>na</a:t>
            </a:r>
            <a:r>
              <a:rPr lang="en-GB" dirty="0">
                <a:cs typeface="Calibri" panose="020F0502020204030204" pitchFamily="34" charset="0"/>
              </a:rPr>
              <a:t> </a:t>
            </a:r>
            <a:r>
              <a:rPr lang="en-GB" dirty="0" err="1">
                <a:cs typeface="Calibri" panose="020F0502020204030204" pitchFamily="34" charset="0"/>
              </a:rPr>
              <a:t>dalju</a:t>
            </a:r>
            <a:r>
              <a:rPr lang="en-GB" dirty="0">
                <a:cs typeface="Calibri" panose="020F0502020204030204" pitchFamily="34" charset="0"/>
              </a:rPr>
              <a:t> </a:t>
            </a:r>
            <a:r>
              <a:rPr lang="en-GB" dirty="0" err="1">
                <a:cs typeface="Calibri" panose="020F0502020204030204" pitchFamily="34" charset="0"/>
              </a:rPr>
              <a:t>dijagnostičku</a:t>
            </a:r>
            <a:r>
              <a:rPr lang="en-GB" dirty="0">
                <a:cs typeface="Calibri" panose="020F0502020204030204" pitchFamily="34" charset="0"/>
              </a:rPr>
              <a:t> </a:t>
            </a:r>
            <a:r>
              <a:rPr lang="en-GB" dirty="0" err="1">
                <a:cs typeface="Calibri" panose="020F0502020204030204" pitchFamily="34" charset="0"/>
              </a:rPr>
              <a:t>obradu</a:t>
            </a:r>
            <a:r>
              <a:rPr lang="en-GB" dirty="0">
                <a:cs typeface="Calibri" panose="020F0502020204030204" pitchFamily="34" charset="0"/>
              </a:rPr>
              <a:t> je </a:t>
            </a:r>
            <a:r>
              <a:rPr lang="en-GB" dirty="0" err="1">
                <a:cs typeface="Calibri" panose="020F0502020204030204" pitchFamily="34" charset="0"/>
              </a:rPr>
              <a:t>upućeno</a:t>
            </a:r>
            <a:r>
              <a:rPr lang="en-GB" dirty="0">
                <a:cs typeface="Calibri" panose="020F0502020204030204" pitchFamily="34" charset="0"/>
              </a:rPr>
              <a:t> </a:t>
            </a:r>
            <a:r>
              <a:rPr lang="en-GB" b="1" dirty="0">
                <a:cs typeface="Calibri" panose="020F0502020204030204" pitchFamily="34" charset="0"/>
              </a:rPr>
              <a:t>35,2%</a:t>
            </a:r>
            <a:r>
              <a:rPr lang="en-GB" dirty="0">
                <a:cs typeface="Calibri" panose="020F0502020204030204" pitchFamily="34" charset="0"/>
              </a:rPr>
              <a:t>.</a:t>
            </a:r>
            <a:endParaRPr lang="hr-HR" dirty="0"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cs typeface="Calibri" panose="020F0502020204030204" pitchFamily="34" charset="0"/>
              </a:rPr>
              <a:t>Postotak učenika koji je od ranije bio pod nadzorom ljekara </a:t>
            </a:r>
            <a:r>
              <a:rPr lang="hr-HR" dirty="0">
                <a:cs typeface="Calibri" panose="020F0502020204030204" pitchFamily="34" charset="0"/>
              </a:rPr>
              <a:t>- </a:t>
            </a:r>
            <a:r>
              <a:rPr lang="en-GB" dirty="0" err="1">
                <a:cs typeface="Calibri" panose="020F0502020204030204" pitchFamily="34" charset="0"/>
              </a:rPr>
              <a:t>ortopedsko</a:t>
            </a:r>
            <a:r>
              <a:rPr lang="en-GB" dirty="0">
                <a:cs typeface="Calibri" panose="020F0502020204030204" pitchFamily="34" charset="0"/>
              </a:rPr>
              <a:t> </a:t>
            </a:r>
            <a:r>
              <a:rPr lang="en-GB" dirty="0" err="1">
                <a:cs typeface="Calibri" panose="020F0502020204030204" pitchFamily="34" charset="0"/>
              </a:rPr>
              <a:t>pomagalo</a:t>
            </a:r>
            <a:r>
              <a:rPr lang="en-GB" dirty="0">
                <a:cs typeface="Calibri" panose="020F0502020204030204" pitchFamily="34" charset="0"/>
              </a:rPr>
              <a:t> </a:t>
            </a:r>
            <a:r>
              <a:rPr lang="en-GB" dirty="0" err="1">
                <a:cs typeface="Calibri" panose="020F0502020204030204" pitchFamily="34" charset="0"/>
              </a:rPr>
              <a:t>ili</a:t>
            </a:r>
            <a:r>
              <a:rPr lang="en-GB" dirty="0">
                <a:cs typeface="Calibri" panose="020F0502020204030204" pitchFamily="34" charset="0"/>
              </a:rPr>
              <a:t> </a:t>
            </a:r>
            <a:r>
              <a:rPr lang="en-GB" dirty="0" err="1">
                <a:cs typeface="Calibri" panose="020F0502020204030204" pitchFamily="34" charset="0"/>
              </a:rPr>
              <a:t>neka</a:t>
            </a:r>
            <a:r>
              <a:rPr lang="en-GB" dirty="0">
                <a:cs typeface="Calibri" panose="020F0502020204030204" pitchFamily="34" charset="0"/>
              </a:rPr>
              <a:t> </a:t>
            </a:r>
            <a:r>
              <a:rPr lang="en-GB" dirty="0" err="1">
                <a:cs typeface="Calibri" panose="020F0502020204030204" pitchFamily="34" charset="0"/>
              </a:rPr>
              <a:t>druga</a:t>
            </a:r>
            <a:r>
              <a:rPr lang="en-GB" dirty="0">
                <a:cs typeface="Calibri" panose="020F0502020204030204" pitchFamily="34" charset="0"/>
              </a:rPr>
              <a:t> </a:t>
            </a:r>
            <a:r>
              <a:rPr lang="en-GB" dirty="0" err="1">
                <a:cs typeface="Calibri" panose="020F0502020204030204" pitchFamily="34" charset="0"/>
              </a:rPr>
              <a:t>terapijska</a:t>
            </a:r>
            <a:r>
              <a:rPr lang="en-GB" dirty="0">
                <a:cs typeface="Calibri" panose="020F0502020204030204" pitchFamily="34" charset="0"/>
              </a:rPr>
              <a:t> </a:t>
            </a:r>
            <a:r>
              <a:rPr lang="en-GB" dirty="0" err="1">
                <a:cs typeface="Calibri" panose="020F0502020204030204" pitchFamily="34" charset="0"/>
              </a:rPr>
              <a:t>intervencija</a:t>
            </a:r>
            <a:r>
              <a:rPr lang="hr-HR" dirty="0">
                <a:cs typeface="Calibri" panose="020F0502020204030204" pitchFamily="34" charset="0"/>
              </a:rPr>
              <a:t>: </a:t>
            </a:r>
            <a:r>
              <a:rPr lang="en-GB" b="1" dirty="0">
                <a:cs typeface="Calibri" panose="020F0502020204030204" pitchFamily="34" charset="0"/>
              </a:rPr>
              <a:t>2%</a:t>
            </a:r>
            <a:r>
              <a:rPr lang="en-GB" dirty="0"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1328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D64B03-6901-46ED-86C7-6D38C77CF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330" y="889796"/>
            <a:ext cx="11237844" cy="50784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9D72C8D-89C9-4A9C-9441-F1CC7FBD54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472" y="2051184"/>
            <a:ext cx="4702457" cy="27556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70D001-2DF1-477F-9DB1-38A73A11E7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7071" y="2051184"/>
            <a:ext cx="4756785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356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D64B03-6901-46ED-86C7-6D38C77CF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26" y="889796"/>
            <a:ext cx="11251096" cy="50784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216A5B4-7D2F-42B5-BD83-50CABA1ED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535" y="2021508"/>
            <a:ext cx="4706520" cy="29324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C94F42-4B7F-4E6A-88FD-ABF8CEF1AC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7764" y="2192211"/>
            <a:ext cx="4706520" cy="276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267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D64B03-6901-46ED-86C7-6D38C77CF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26" y="889796"/>
            <a:ext cx="11251096" cy="50784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657622-E2D9-448F-8863-4BD951A5D0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8329" y="1441531"/>
            <a:ext cx="4693664" cy="39749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B41732-3A10-4302-AEBE-905DC98002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007" y="2228984"/>
            <a:ext cx="4779678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20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D64B03-6901-46ED-86C7-6D38C77CF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78" y="889796"/>
            <a:ext cx="11237844" cy="50784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DA7D92C-3255-472E-8E55-0B7C94DA7E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5918" y="1113638"/>
            <a:ext cx="3682766" cy="46307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49D40D-B6E5-40B4-9F00-9DD184686C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4182" y="1117096"/>
            <a:ext cx="3615241" cy="462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055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D64B03-6901-46ED-86C7-6D38C77CF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78" y="889796"/>
            <a:ext cx="11237844" cy="507840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01E54C4-0C27-41B3-8487-7FD5D78939CB}"/>
              </a:ext>
            </a:extLst>
          </p:cNvPr>
          <p:cNvSpPr/>
          <p:nvPr/>
        </p:nvSpPr>
        <p:spPr>
          <a:xfrm>
            <a:off x="1306614" y="1289147"/>
            <a:ext cx="4244829" cy="572503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b="1" dirty="0"/>
              <a:t>Preventivni pregledi u šestim razredima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7E4937-EC8F-45A6-BAFE-9931CDE3BD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828" y="1953425"/>
            <a:ext cx="3688400" cy="84741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B7D7F08-3939-4487-9C7E-0A8BFFE9E7AF}"/>
              </a:ext>
            </a:extLst>
          </p:cNvPr>
          <p:cNvSpPr/>
          <p:nvPr/>
        </p:nvSpPr>
        <p:spPr>
          <a:xfrm>
            <a:off x="922789" y="2706531"/>
            <a:ext cx="588068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cs typeface="Calibri" panose="020F0502020204030204" pitchFamily="34" charset="0"/>
              </a:rPr>
              <a:t>Broj</a:t>
            </a:r>
            <a:r>
              <a:rPr lang="en-GB" dirty="0">
                <a:cs typeface="Calibri" panose="020F0502020204030204" pitchFamily="34" charset="0"/>
              </a:rPr>
              <a:t> </a:t>
            </a:r>
            <a:r>
              <a:rPr lang="en-GB" dirty="0" err="1">
                <a:cs typeface="Calibri" panose="020F0502020204030204" pitchFamily="34" charset="0"/>
              </a:rPr>
              <a:t>učenika</a:t>
            </a:r>
            <a:r>
              <a:rPr lang="en-GB" dirty="0">
                <a:cs typeface="Calibri" panose="020F0502020204030204" pitchFamily="34" charset="0"/>
              </a:rPr>
              <a:t> </a:t>
            </a:r>
            <a:r>
              <a:rPr lang="en-GB" dirty="0" err="1">
                <a:cs typeface="Calibri" panose="020F0502020204030204" pitchFamily="34" charset="0"/>
              </a:rPr>
              <a:t>obuhvaćenih</a:t>
            </a:r>
            <a:r>
              <a:rPr lang="en-GB" dirty="0">
                <a:cs typeface="Calibri" panose="020F0502020204030204" pitchFamily="34" charset="0"/>
              </a:rPr>
              <a:t> </a:t>
            </a:r>
            <a:r>
              <a:rPr lang="en-GB" dirty="0" err="1">
                <a:cs typeface="Calibri" panose="020F0502020204030204" pitchFamily="34" charset="0"/>
              </a:rPr>
              <a:t>pregledom</a:t>
            </a:r>
            <a:r>
              <a:rPr lang="en-GB" dirty="0">
                <a:cs typeface="Calibri" panose="020F0502020204030204" pitchFamily="34" charset="0"/>
              </a:rPr>
              <a:t>: 1410 </a:t>
            </a:r>
            <a:endParaRPr lang="hr-HR" dirty="0">
              <a:cs typeface="Calibri" panose="020F0502020204030204" pitchFamily="34" charset="0"/>
            </a:endParaRPr>
          </a:p>
          <a:p>
            <a:r>
              <a:rPr lang="hr-HR" b="1" dirty="0">
                <a:cs typeface="Calibri" panose="020F0502020204030204" pitchFamily="34" charset="0"/>
              </a:rPr>
              <a:t>    </a:t>
            </a:r>
            <a:r>
              <a:rPr lang="hr-HR" dirty="0">
                <a:cs typeface="Calibri" panose="020F0502020204030204" pitchFamily="34" charset="0"/>
              </a:rPr>
              <a:t> </a:t>
            </a:r>
            <a:r>
              <a:rPr lang="en-GB" dirty="0">
                <a:cs typeface="Calibri" panose="020F0502020204030204" pitchFamily="34" charset="0"/>
              </a:rPr>
              <a:t>(</a:t>
            </a:r>
            <a:r>
              <a:rPr lang="en-GB" b="1" dirty="0">
                <a:cs typeface="Calibri" panose="020F0502020204030204" pitchFamily="34" charset="0"/>
              </a:rPr>
              <a:t>94,3%</a:t>
            </a:r>
            <a:r>
              <a:rPr lang="en-GB" dirty="0">
                <a:cs typeface="Calibri" panose="020F0502020204030204" pitchFamily="34" charset="0"/>
              </a:rPr>
              <a:t>).</a:t>
            </a:r>
            <a:endParaRPr lang="hr-HR" dirty="0">
              <a:cs typeface="Calibri" panose="020F0502020204030204" pitchFamily="34" charset="0"/>
            </a:endParaRPr>
          </a:p>
          <a:p>
            <a:endParaRPr lang="en-GB" dirty="0"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cs typeface="Calibri" panose="020F0502020204030204" pitchFamily="34" charset="0"/>
              </a:rPr>
              <a:t>Nakon</a:t>
            </a:r>
            <a:r>
              <a:rPr lang="en-GB" dirty="0">
                <a:cs typeface="Calibri" panose="020F0502020204030204" pitchFamily="34" charset="0"/>
              </a:rPr>
              <a:t> </a:t>
            </a:r>
            <a:r>
              <a:rPr lang="en-GB" dirty="0" err="1">
                <a:cs typeface="Calibri" panose="020F0502020204030204" pitchFamily="34" charset="0"/>
              </a:rPr>
              <a:t>provedenog</a:t>
            </a:r>
            <a:r>
              <a:rPr lang="en-GB" dirty="0">
                <a:cs typeface="Calibri" panose="020F0502020204030204" pitchFamily="34" charset="0"/>
              </a:rPr>
              <a:t> </a:t>
            </a:r>
            <a:r>
              <a:rPr lang="en-GB" dirty="0" err="1">
                <a:cs typeface="Calibri" panose="020F0502020204030204" pitchFamily="34" charset="0"/>
              </a:rPr>
              <a:t>preventivnog</a:t>
            </a:r>
            <a:r>
              <a:rPr lang="en-GB" dirty="0">
                <a:cs typeface="Calibri" panose="020F0502020204030204" pitchFamily="34" charset="0"/>
              </a:rPr>
              <a:t> </a:t>
            </a:r>
            <a:r>
              <a:rPr lang="en-GB" dirty="0" err="1">
                <a:cs typeface="Calibri" panose="020F0502020204030204" pitchFamily="34" charset="0"/>
              </a:rPr>
              <a:t>pregleda</a:t>
            </a:r>
            <a:r>
              <a:rPr lang="en-GB" dirty="0">
                <a:cs typeface="Calibri" panose="020F0502020204030204" pitchFamily="34" charset="0"/>
              </a:rPr>
              <a:t> </a:t>
            </a:r>
            <a:r>
              <a:rPr lang="en-GB" dirty="0" err="1">
                <a:cs typeface="Calibri" panose="020F0502020204030204" pitchFamily="34" charset="0"/>
              </a:rPr>
              <a:t>na</a:t>
            </a:r>
            <a:r>
              <a:rPr lang="en-GB" dirty="0">
                <a:cs typeface="Calibri" panose="020F0502020204030204" pitchFamily="34" charset="0"/>
              </a:rPr>
              <a:t> </a:t>
            </a:r>
            <a:endParaRPr lang="hr-HR" dirty="0"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cs typeface="Calibri" panose="020F0502020204030204" pitchFamily="34" charset="0"/>
              </a:rPr>
              <a:t>dalju</a:t>
            </a:r>
            <a:r>
              <a:rPr lang="en-GB" dirty="0">
                <a:cs typeface="Calibri" panose="020F0502020204030204" pitchFamily="34" charset="0"/>
              </a:rPr>
              <a:t> </a:t>
            </a:r>
            <a:r>
              <a:rPr lang="en-GB" dirty="0" err="1">
                <a:cs typeface="Calibri" panose="020F0502020204030204" pitchFamily="34" charset="0"/>
              </a:rPr>
              <a:t>dijagnostičku</a:t>
            </a:r>
            <a:r>
              <a:rPr lang="en-GB" dirty="0">
                <a:cs typeface="Calibri" panose="020F0502020204030204" pitchFamily="34" charset="0"/>
              </a:rPr>
              <a:t> </a:t>
            </a:r>
            <a:r>
              <a:rPr lang="en-GB" dirty="0" err="1">
                <a:cs typeface="Calibri" panose="020F0502020204030204" pitchFamily="34" charset="0"/>
              </a:rPr>
              <a:t>obradu</a:t>
            </a:r>
            <a:r>
              <a:rPr lang="en-GB" dirty="0">
                <a:cs typeface="Calibri" panose="020F0502020204030204" pitchFamily="34" charset="0"/>
              </a:rPr>
              <a:t> je </a:t>
            </a:r>
            <a:r>
              <a:rPr lang="en-GB" dirty="0" err="1">
                <a:cs typeface="Calibri" panose="020F0502020204030204" pitchFamily="34" charset="0"/>
              </a:rPr>
              <a:t>upućeno</a:t>
            </a:r>
            <a:r>
              <a:rPr lang="en-GB" dirty="0">
                <a:cs typeface="Calibri" panose="020F0502020204030204" pitchFamily="34" charset="0"/>
              </a:rPr>
              <a:t> </a:t>
            </a:r>
            <a:r>
              <a:rPr lang="en-GB" b="1" dirty="0">
                <a:cs typeface="Calibri" panose="020F0502020204030204" pitchFamily="34" charset="0"/>
              </a:rPr>
              <a:t>33,3%</a:t>
            </a:r>
            <a:r>
              <a:rPr lang="hr-HR" dirty="0"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cs typeface="Calibri" panose="020F0502020204030204" pitchFamily="34" charset="0"/>
              </a:rPr>
              <a:t>Postotak učenika koji je od ranije bio pod </a:t>
            </a:r>
          </a:p>
          <a:p>
            <a:r>
              <a:rPr lang="pl-PL" dirty="0">
                <a:cs typeface="Calibri" panose="020F0502020204030204" pitchFamily="34" charset="0"/>
              </a:rPr>
              <a:t>     nadzorom ljekara </a:t>
            </a:r>
            <a:r>
              <a:rPr lang="hr-HR" dirty="0">
                <a:cs typeface="Calibri" panose="020F0502020204030204" pitchFamily="34" charset="0"/>
              </a:rPr>
              <a:t>- </a:t>
            </a:r>
            <a:r>
              <a:rPr lang="en-GB" dirty="0" err="1">
                <a:cs typeface="Calibri" panose="020F0502020204030204" pitchFamily="34" charset="0"/>
              </a:rPr>
              <a:t>ortopedsko</a:t>
            </a:r>
            <a:r>
              <a:rPr lang="en-GB" dirty="0">
                <a:cs typeface="Calibri" panose="020F0502020204030204" pitchFamily="34" charset="0"/>
              </a:rPr>
              <a:t> </a:t>
            </a:r>
            <a:r>
              <a:rPr lang="en-GB" dirty="0" err="1">
                <a:cs typeface="Calibri" panose="020F0502020204030204" pitchFamily="34" charset="0"/>
              </a:rPr>
              <a:t>pomagalo</a:t>
            </a:r>
            <a:r>
              <a:rPr lang="en-GB" dirty="0">
                <a:cs typeface="Calibri" panose="020F0502020204030204" pitchFamily="34" charset="0"/>
              </a:rPr>
              <a:t> </a:t>
            </a:r>
            <a:r>
              <a:rPr lang="en-GB" dirty="0" err="1">
                <a:cs typeface="Calibri" panose="020F0502020204030204" pitchFamily="34" charset="0"/>
              </a:rPr>
              <a:t>ili</a:t>
            </a:r>
            <a:r>
              <a:rPr lang="en-GB" dirty="0">
                <a:cs typeface="Calibri" panose="020F0502020204030204" pitchFamily="34" charset="0"/>
              </a:rPr>
              <a:t> </a:t>
            </a:r>
            <a:endParaRPr lang="hr-HR" dirty="0">
              <a:cs typeface="Calibri" panose="020F0502020204030204" pitchFamily="34" charset="0"/>
            </a:endParaRPr>
          </a:p>
          <a:p>
            <a:r>
              <a:rPr lang="hr-HR" dirty="0">
                <a:cs typeface="Calibri" panose="020F0502020204030204" pitchFamily="34" charset="0"/>
              </a:rPr>
              <a:t>     </a:t>
            </a:r>
            <a:r>
              <a:rPr lang="en-GB" dirty="0" err="1">
                <a:cs typeface="Calibri" panose="020F0502020204030204" pitchFamily="34" charset="0"/>
              </a:rPr>
              <a:t>neka</a:t>
            </a:r>
            <a:r>
              <a:rPr lang="en-GB" dirty="0">
                <a:cs typeface="Calibri" panose="020F0502020204030204" pitchFamily="34" charset="0"/>
              </a:rPr>
              <a:t> </a:t>
            </a:r>
            <a:r>
              <a:rPr lang="en-GB" dirty="0" err="1">
                <a:cs typeface="Calibri" panose="020F0502020204030204" pitchFamily="34" charset="0"/>
              </a:rPr>
              <a:t>druga</a:t>
            </a:r>
            <a:r>
              <a:rPr lang="en-GB" dirty="0">
                <a:cs typeface="Calibri" panose="020F0502020204030204" pitchFamily="34" charset="0"/>
              </a:rPr>
              <a:t> </a:t>
            </a:r>
            <a:r>
              <a:rPr lang="en-GB" dirty="0" err="1">
                <a:cs typeface="Calibri" panose="020F0502020204030204" pitchFamily="34" charset="0"/>
              </a:rPr>
              <a:t>terapijska</a:t>
            </a:r>
            <a:r>
              <a:rPr lang="en-GB" dirty="0">
                <a:cs typeface="Calibri" panose="020F0502020204030204" pitchFamily="34" charset="0"/>
              </a:rPr>
              <a:t> </a:t>
            </a:r>
            <a:r>
              <a:rPr lang="en-GB" dirty="0" err="1">
                <a:cs typeface="Calibri" panose="020F0502020204030204" pitchFamily="34" charset="0"/>
              </a:rPr>
              <a:t>intervencija</a:t>
            </a:r>
            <a:r>
              <a:rPr lang="hr-HR" dirty="0">
                <a:cs typeface="Calibri" panose="020F0502020204030204" pitchFamily="34" charset="0"/>
              </a:rPr>
              <a:t>: </a:t>
            </a:r>
            <a:r>
              <a:rPr lang="en-GB" b="1" dirty="0">
                <a:cs typeface="Calibri" panose="020F0502020204030204" pitchFamily="34" charset="0"/>
              </a:rPr>
              <a:t>2,2%</a:t>
            </a:r>
            <a:r>
              <a:rPr lang="hr-HR" dirty="0">
                <a:cs typeface="Calibri" panose="020F0502020204030204" pitchFamily="34" charset="0"/>
              </a:rPr>
              <a:t>.</a:t>
            </a:r>
            <a:endParaRPr lang="en-GB" dirty="0"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1B42B66-6C85-48BC-BFE7-EC73B29394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6479" y="2453855"/>
            <a:ext cx="4584589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56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D64B03-6901-46ED-86C7-6D38C77CF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577" y="889796"/>
            <a:ext cx="11237844" cy="50784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87E74A-60F6-4967-B630-E0EBA0DCB5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782" y="2122881"/>
            <a:ext cx="4584589" cy="27800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E75BE7-298C-43E5-B0AD-313734749D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6237" y="2122881"/>
            <a:ext cx="4584589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997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D64B03-6901-46ED-86C7-6D38C77CF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78" y="831073"/>
            <a:ext cx="11237844" cy="50784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CD9F3B-0534-404D-B13D-147829947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820" y="2207526"/>
            <a:ext cx="4615072" cy="276172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2E2E0DA-396D-43FB-9985-357A67D113D0}"/>
              </a:ext>
            </a:extLst>
          </p:cNvPr>
          <p:cNvSpPr/>
          <p:nvPr/>
        </p:nvSpPr>
        <p:spPr>
          <a:xfrm>
            <a:off x="6583289" y="1280758"/>
            <a:ext cx="4244829" cy="572503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b="1" dirty="0"/>
              <a:t>Preventivni pregledi u osmim razredima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E66992-3473-4A14-BACB-549284BB26BE}"/>
              </a:ext>
            </a:extLst>
          </p:cNvPr>
          <p:cNvSpPr txBox="1"/>
          <p:nvPr/>
        </p:nvSpPr>
        <p:spPr>
          <a:xfrm>
            <a:off x="6395406" y="2207526"/>
            <a:ext cx="471777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i="1" dirty="0" err="1">
                <a:ln/>
                <a:solidFill>
                  <a:schemeClr val="accent3"/>
                </a:solidFill>
              </a:rPr>
              <a:t>Skrining</a:t>
            </a:r>
            <a:r>
              <a:rPr lang="hr-HR" sz="2000" b="1" i="1" dirty="0">
                <a:ln/>
                <a:solidFill>
                  <a:schemeClr val="accent3"/>
                </a:solidFill>
              </a:rPr>
              <a:t> </a:t>
            </a:r>
            <a:r>
              <a:rPr lang="en-GB" sz="2000" b="1" i="1" dirty="0" err="1">
                <a:ln/>
                <a:solidFill>
                  <a:schemeClr val="accent3"/>
                </a:solidFill>
              </a:rPr>
              <a:t>pregled</a:t>
            </a:r>
            <a:r>
              <a:rPr lang="en-GB" sz="2000" b="1" i="1" dirty="0">
                <a:ln/>
                <a:solidFill>
                  <a:schemeClr val="accent3"/>
                </a:solidFill>
              </a:rPr>
              <a:t> </a:t>
            </a:r>
            <a:r>
              <a:rPr lang="hr-HR" sz="2000" b="1" i="1" dirty="0">
                <a:ln/>
                <a:solidFill>
                  <a:schemeClr val="accent3"/>
                </a:solidFill>
              </a:rPr>
              <a:t>vida</a:t>
            </a:r>
          </a:p>
          <a:p>
            <a:endParaRPr lang="en-GB" sz="2000" b="1" dirty="0"/>
          </a:p>
          <a:p>
            <a:r>
              <a:rPr lang="en-GB" dirty="0"/>
              <a:t>•</a:t>
            </a:r>
            <a:r>
              <a:rPr lang="hr-HR" dirty="0"/>
              <a:t> </a:t>
            </a:r>
            <a:r>
              <a:rPr lang="en-GB" dirty="0" err="1"/>
              <a:t>Broj</a:t>
            </a:r>
            <a:r>
              <a:rPr lang="en-GB" dirty="0"/>
              <a:t> </a:t>
            </a:r>
            <a:r>
              <a:rPr lang="en-GB" dirty="0" err="1"/>
              <a:t>učenika</a:t>
            </a:r>
            <a:r>
              <a:rPr lang="en-GB" dirty="0"/>
              <a:t> </a:t>
            </a:r>
            <a:r>
              <a:rPr lang="en-GB" dirty="0" err="1"/>
              <a:t>obuhvaćenih</a:t>
            </a:r>
            <a:r>
              <a:rPr lang="en-GB" dirty="0"/>
              <a:t> </a:t>
            </a:r>
            <a:r>
              <a:rPr lang="en-GB" dirty="0" err="1"/>
              <a:t>pregledom</a:t>
            </a:r>
            <a:r>
              <a:rPr lang="en-GB" dirty="0"/>
              <a:t>: 1836 (</a:t>
            </a:r>
            <a:r>
              <a:rPr lang="en-GB" b="1" dirty="0"/>
              <a:t>81,8%</a:t>
            </a:r>
            <a:r>
              <a:rPr lang="en-GB" dirty="0"/>
              <a:t>).</a:t>
            </a:r>
          </a:p>
          <a:p>
            <a:r>
              <a:rPr lang="en-GB" dirty="0"/>
              <a:t>•</a:t>
            </a:r>
            <a:r>
              <a:rPr lang="hr-HR" dirty="0"/>
              <a:t> Nakon provedenog preventivnog pregleda na dalju dijagnostičku obradu je upućeno </a:t>
            </a:r>
            <a:r>
              <a:rPr lang="en-GB" b="1" dirty="0"/>
              <a:t>5,4%</a:t>
            </a:r>
            <a:r>
              <a:rPr lang="en-GB" dirty="0"/>
              <a:t>.</a:t>
            </a:r>
          </a:p>
          <a:p>
            <a:r>
              <a:rPr lang="en-GB" dirty="0"/>
              <a:t>•</a:t>
            </a:r>
            <a:r>
              <a:rPr lang="hr-HR" dirty="0"/>
              <a:t> Postotak učenika koji je od ranije bio pod nadzorom ljekara – naočale/sočiva ili neka druga terapijska intervencija: </a:t>
            </a:r>
            <a:r>
              <a:rPr lang="en-GB" b="1" dirty="0"/>
              <a:t>9%</a:t>
            </a:r>
            <a:r>
              <a:rPr lang="hr-HR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6102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627</TotalTime>
  <Words>321</Words>
  <Application>Microsoft Office PowerPoint</Application>
  <PresentationFormat>Widescreen</PresentationFormat>
  <Paragraphs>42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Garamond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Azra</dc:creator>
  <cp:lastModifiedBy>Azra Husković</cp:lastModifiedBy>
  <cp:revision>68</cp:revision>
  <dcterms:created xsi:type="dcterms:W3CDTF">2023-10-31T15:41:01Z</dcterms:created>
  <dcterms:modified xsi:type="dcterms:W3CDTF">2024-01-15T09:06:44Z</dcterms:modified>
</cp:coreProperties>
</file>