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3"/>
  </p:notesMasterIdLst>
  <p:sldIdLst>
    <p:sldId id="261" r:id="rId2"/>
    <p:sldId id="264" r:id="rId3"/>
    <p:sldId id="263" r:id="rId4"/>
    <p:sldId id="262" r:id="rId5"/>
    <p:sldId id="266" r:id="rId6"/>
    <p:sldId id="265" r:id="rId7"/>
    <p:sldId id="267" r:id="rId8"/>
    <p:sldId id="268" r:id="rId9"/>
    <p:sldId id="270" r:id="rId10"/>
    <p:sldId id="269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NinoHasanica\Desktop\New%20Microsoft%20Excel%20Worksheet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 sz="1200"/>
            </a:pPr>
            <a:r>
              <a:rPr lang="en-US" sz="1800" dirty="0" err="1"/>
              <a:t>Najčešće</a:t>
            </a:r>
            <a:r>
              <a:rPr lang="en-US" sz="1800" dirty="0"/>
              <a:t> </a:t>
            </a:r>
            <a:r>
              <a:rPr lang="en-US" sz="1800" dirty="0" err="1"/>
              <a:t>dijagnoze</a:t>
            </a:r>
            <a:r>
              <a:rPr lang="en-US" sz="1800" baseline="0" dirty="0"/>
              <a:t> </a:t>
            </a:r>
            <a:r>
              <a:rPr lang="en-US" sz="1800" dirty="0"/>
              <a:t>(%) 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daljoj</a:t>
            </a:r>
            <a:r>
              <a:rPr lang="en-US" sz="1800" dirty="0"/>
              <a:t> </a:t>
            </a:r>
            <a:r>
              <a:rPr lang="en-US" sz="1800" dirty="0" err="1"/>
              <a:t>dijagnostičkoj</a:t>
            </a:r>
            <a:r>
              <a:rPr lang="en-US" sz="1800" dirty="0"/>
              <a:t> </a:t>
            </a:r>
            <a:r>
              <a:rPr lang="en-US" sz="1800" dirty="0" err="1"/>
              <a:t>obradi</a:t>
            </a:r>
            <a:r>
              <a:rPr lang="en-US" sz="1800" dirty="0"/>
              <a:t> </a:t>
            </a:r>
          </a:p>
          <a:p>
            <a:pPr>
              <a:defRPr lang="en-US" sz="1200"/>
            </a:pPr>
            <a:r>
              <a:rPr lang="en-US" sz="1800" dirty="0" err="1"/>
              <a:t>nakon</a:t>
            </a:r>
            <a:r>
              <a:rPr lang="en-US" sz="1800" baseline="0" dirty="0"/>
              <a:t>    </a:t>
            </a:r>
            <a:r>
              <a:rPr lang="en-US" sz="1800" dirty="0" err="1"/>
              <a:t>skrininga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FF0000"/>
                </a:solidFill>
              </a:rPr>
              <a:t>LMS</a:t>
            </a:r>
          </a:p>
        </c:rich>
      </c:tx>
      <c:layout>
        <c:manualLayout>
          <c:xMode val="edge"/>
          <c:yMode val="edge"/>
          <c:x val="0.21001618810126663"/>
          <c:y val="4.690905271529301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3703217732337229E-2"/>
          <c:y val="0.22127785616037357"/>
          <c:w val="0.91580035236321211"/>
          <c:h val="0.373284912787468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Najčešće dijagnoze (%) na daljoj dijagnostičkoj obradi nakon skrininga LOKOMOTORNOG SISTEMA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Loše držanje</c:v>
                </c:pt>
                <c:pt idx="1">
                  <c:v>Skolioza</c:v>
                </c:pt>
                <c:pt idx="2">
                  <c:v>“Udubljen” grudni koš</c:v>
                </c:pt>
                <c:pt idx="3">
                  <c:v>“Kokošija” prsa</c:v>
                </c:pt>
                <c:pt idx="4">
                  <c:v>Lumbago sindrom</c:v>
                </c:pt>
                <c:pt idx="5">
                  <c:v>Cerebralni sindrom</c:v>
                </c:pt>
                <c:pt idx="6">
                  <c:v>Kifoza i kifotično držanje</c:v>
                </c:pt>
                <c:pt idx="7">
                  <c:v>Kifoskolioza</c:v>
                </c:pt>
                <c:pt idx="8">
                  <c:v>Hiperlordoza</c:v>
                </c:pt>
                <c:pt idx="9">
                  <c:v>Nastavak redovnog tretmana</c:v>
                </c:pt>
                <c:pt idx="10">
                  <c:v>Pretilost</c:v>
                </c:pt>
                <c:pt idx="11">
                  <c:v>Problem sa stopalima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46.7</c:v>
                </c:pt>
                <c:pt idx="1">
                  <c:v>31.1</c:v>
                </c:pt>
                <c:pt idx="2">
                  <c:v>4.4000000000000004</c:v>
                </c:pt>
                <c:pt idx="3">
                  <c:v>2.2000000000000002</c:v>
                </c:pt>
                <c:pt idx="4">
                  <c:v>2.2000000000000002</c:v>
                </c:pt>
                <c:pt idx="5">
                  <c:v>2.2000000000000002</c:v>
                </c:pt>
                <c:pt idx="6">
                  <c:v>8.9</c:v>
                </c:pt>
                <c:pt idx="7">
                  <c:v>4.4000000000000004</c:v>
                </c:pt>
                <c:pt idx="8">
                  <c:v>2.2000000000000002</c:v>
                </c:pt>
                <c:pt idx="9">
                  <c:v>4.4000000000000004</c:v>
                </c:pt>
                <c:pt idx="10">
                  <c:v>4.4000000000000004</c:v>
                </c:pt>
                <c:pt idx="11">
                  <c:v>31.1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82-4837-B4BB-EA68FFC6A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872960"/>
        <c:axId val="190899328"/>
      </c:barChart>
      <c:catAx>
        <c:axId val="190872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1600"/>
            </a:pPr>
            <a:endParaRPr lang="en-US"/>
          </a:p>
        </c:txPr>
        <c:crossAx val="190899328"/>
        <c:crosses val="autoZero"/>
        <c:auto val="1"/>
        <c:lblAlgn val="ctr"/>
        <c:lblOffset val="100"/>
        <c:noMultiLvlLbl val="0"/>
      </c:catAx>
      <c:valAx>
        <c:axId val="190899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908729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 sz="1200"/>
            </a:pPr>
            <a:r>
              <a:rPr lang="en-US" sz="1800" dirty="0" err="1"/>
              <a:t>Najčešći</a:t>
            </a:r>
            <a:r>
              <a:rPr lang="en-US" sz="1800" dirty="0"/>
              <a:t> </a:t>
            </a:r>
            <a:r>
              <a:rPr lang="en-US" sz="1800" dirty="0" err="1"/>
              <a:t>tretmani</a:t>
            </a:r>
            <a:r>
              <a:rPr lang="en-US" sz="1800" dirty="0"/>
              <a:t> (%) </a:t>
            </a:r>
            <a:r>
              <a:rPr lang="en-US" sz="1800" dirty="0" err="1"/>
              <a:t>nakon</a:t>
            </a:r>
            <a:r>
              <a:rPr lang="en-US" sz="1800" dirty="0"/>
              <a:t> </a:t>
            </a:r>
            <a:r>
              <a:rPr lang="en-US" sz="1800" dirty="0" err="1"/>
              <a:t>dalje</a:t>
            </a:r>
            <a:r>
              <a:rPr lang="en-US" sz="1800" dirty="0"/>
              <a:t>  </a:t>
            </a:r>
            <a:r>
              <a:rPr lang="en-US" sz="1800" dirty="0" err="1"/>
              <a:t>dijagnostičke</a:t>
            </a:r>
            <a:r>
              <a:rPr lang="en-US" sz="1800" dirty="0"/>
              <a:t> </a:t>
            </a:r>
            <a:r>
              <a:rPr lang="en-US" sz="1800" dirty="0" err="1"/>
              <a:t>obrade</a:t>
            </a:r>
            <a:r>
              <a:rPr lang="en-US" sz="1800" dirty="0"/>
              <a:t> </a:t>
            </a:r>
            <a:r>
              <a:rPr lang="en-US" sz="1800" dirty="0" err="1"/>
              <a:t>nakon</a:t>
            </a:r>
            <a:r>
              <a:rPr lang="en-US" sz="1800" dirty="0"/>
              <a:t> </a:t>
            </a:r>
            <a:r>
              <a:rPr lang="en-US" sz="1800" dirty="0" err="1"/>
              <a:t>skrininga</a:t>
            </a:r>
            <a:r>
              <a:rPr lang="en-US" sz="1800" dirty="0"/>
              <a:t>    </a:t>
            </a:r>
            <a:r>
              <a:rPr lang="en-US" sz="1800" dirty="0">
                <a:solidFill>
                  <a:srgbClr val="FF0000"/>
                </a:solidFill>
              </a:rPr>
              <a:t>LMS</a:t>
            </a:r>
          </a:p>
        </c:rich>
      </c:tx>
      <c:layout>
        <c:manualLayout>
          <c:xMode val="edge"/>
          <c:yMode val="edge"/>
          <c:x val="0.12107028348339173"/>
          <c:y val="3.266098005571397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5669291338582677E-2"/>
          <c:y val="0.21686890756994079"/>
          <c:w val="0.93852611096026795"/>
          <c:h val="0.447924767618412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Najčešći tretmani (%) nakon dalje dijagnostičke obrade nakon skrininga LOKOMOTORNOG SISTEMA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Korektivne vježbe</c:v>
                </c:pt>
                <c:pt idx="1">
                  <c:v>Sportske aktivnosti i pojačana fizička aktivnost</c:v>
                </c:pt>
                <c:pt idx="2">
                  <c:v>Vježbe disanja</c:v>
                </c:pt>
                <c:pt idx="3">
                  <c:v>Redukcija tjelesne mase</c:v>
                </c:pt>
                <c:pt idx="4">
                  <c:v>Korekcija hoda</c:v>
                </c:pt>
                <c:pt idx="5">
                  <c:v>Praćenje rasta i razvoja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95.6</c:v>
                </c:pt>
                <c:pt idx="1">
                  <c:v>2.2000000000000002</c:v>
                </c:pt>
                <c:pt idx="2">
                  <c:v>8.9</c:v>
                </c:pt>
                <c:pt idx="3">
                  <c:v>4.4000000000000004</c:v>
                </c:pt>
                <c:pt idx="4">
                  <c:v>2.2000000000000002</c:v>
                </c:pt>
                <c:pt idx="5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21-4CEC-B21C-F65F753199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964864"/>
        <c:axId val="190966400"/>
      </c:barChart>
      <c:catAx>
        <c:axId val="190964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1600"/>
            </a:pPr>
            <a:endParaRPr lang="en-US"/>
          </a:p>
        </c:txPr>
        <c:crossAx val="190966400"/>
        <c:crosses val="autoZero"/>
        <c:auto val="1"/>
        <c:lblAlgn val="ctr"/>
        <c:lblOffset val="100"/>
        <c:noMultiLvlLbl val="0"/>
      </c:catAx>
      <c:valAx>
        <c:axId val="190966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909648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0.07934</cdr:x>
      <cdr:y>0.21059</cdr:y>
    </cdr:from>
    <cdr:to>
      <cdr:x>0.16963</cdr:x>
      <cdr:y>0.66046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5A9366E-88D7-4B7D-9FC9-DA7468E88EE5}"/>
            </a:ext>
          </a:extLst>
        </cdr:cNvPr>
        <cdr:cNvSpPr txBox="1"/>
      </cdr:nvSpPr>
      <cdr:spPr>
        <a:xfrm xmlns:a="http://schemas.openxmlformats.org/drawingml/2006/main">
          <a:off x="768626" y="818870"/>
          <a:ext cx="874643" cy="174928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FF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D9FB3-A007-4895-8EBC-020606F4FC2D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5E30C-675C-4595-8113-01B1243D9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686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5E4D770-1394-4CEF-B900-724E4DD00405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C44BBA1-1F76-4897-A1D6-827DAA2222A7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473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4D770-1394-4CEF-B900-724E4DD00405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BBA1-1F76-4897-A1D6-827DAA2222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677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4D770-1394-4CEF-B900-724E4DD00405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BBA1-1F76-4897-A1D6-827DAA2222A7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797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4D770-1394-4CEF-B900-724E4DD00405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BBA1-1F76-4897-A1D6-827DAA2222A7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294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4D770-1394-4CEF-B900-724E4DD00405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BBA1-1F76-4897-A1D6-827DAA2222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415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4D770-1394-4CEF-B900-724E4DD00405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BBA1-1F76-4897-A1D6-827DAA2222A7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539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4D770-1394-4CEF-B900-724E4DD00405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BBA1-1F76-4897-A1D6-827DAA2222A7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83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4D770-1394-4CEF-B900-724E4DD00405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BBA1-1F76-4897-A1D6-827DAA2222A7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852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4D770-1394-4CEF-B900-724E4DD00405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BBA1-1F76-4897-A1D6-827DAA2222A7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21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4D770-1394-4CEF-B900-724E4DD00405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BBA1-1F76-4897-A1D6-827DAA2222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172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4D770-1394-4CEF-B900-724E4DD00405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BBA1-1F76-4897-A1D6-827DAA2222A7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425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4D770-1394-4CEF-B900-724E4DD00405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BBA1-1F76-4897-A1D6-827DAA2222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832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4D770-1394-4CEF-B900-724E4DD00405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BBA1-1F76-4897-A1D6-827DAA2222A7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403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4D770-1394-4CEF-B900-724E4DD00405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BBA1-1F76-4897-A1D6-827DAA2222A7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728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4D770-1394-4CEF-B900-724E4DD00405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BBA1-1F76-4897-A1D6-827DAA2222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185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4D770-1394-4CEF-B900-724E4DD00405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BBA1-1F76-4897-A1D6-827DAA2222A7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640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4D770-1394-4CEF-B900-724E4DD00405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BBA1-1F76-4897-A1D6-827DAA2222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107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E4D770-1394-4CEF-B900-724E4DD00405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44BBA1-1F76-4897-A1D6-827DAA2222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61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D64B03-6901-46ED-86C7-6D38C77CF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8" y="889796"/>
            <a:ext cx="11237844" cy="50784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106718-7B33-4E94-AD5A-BDC9CBC849BC}"/>
              </a:ext>
            </a:extLst>
          </p:cNvPr>
          <p:cNvSpPr/>
          <p:nvPr/>
        </p:nvSpPr>
        <p:spPr>
          <a:xfrm>
            <a:off x="2862470" y="1339135"/>
            <a:ext cx="3644347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en-US" sz="24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B8B03F-231E-40A4-BAC0-AB60DCFEACCD}"/>
              </a:ext>
            </a:extLst>
          </p:cNvPr>
          <p:cNvSpPr txBox="1"/>
          <p:nvPr/>
        </p:nvSpPr>
        <p:spPr>
          <a:xfrm>
            <a:off x="6493565" y="1569967"/>
            <a:ext cx="47177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Screening za </a:t>
            </a:r>
            <a:r>
              <a:rPr lang="en-GB" b="1" dirty="0" err="1"/>
              <a:t>rano</a:t>
            </a:r>
            <a:r>
              <a:rPr lang="en-GB" b="1" dirty="0"/>
              <a:t> </a:t>
            </a:r>
            <a:r>
              <a:rPr lang="en-GB" b="1" dirty="0" err="1"/>
              <a:t>otkrivanje</a:t>
            </a:r>
            <a:r>
              <a:rPr lang="en-GB" b="1" dirty="0"/>
              <a:t> </a:t>
            </a:r>
            <a:r>
              <a:rPr lang="en-GB" b="1" dirty="0" err="1"/>
              <a:t>poremećaja</a:t>
            </a:r>
            <a:r>
              <a:rPr lang="en-GB" b="1" dirty="0"/>
              <a:t> </a:t>
            </a:r>
            <a:r>
              <a:rPr lang="en-GB" b="1" dirty="0" err="1"/>
              <a:t>vida</a:t>
            </a:r>
            <a:r>
              <a:rPr lang="en-GB" dirty="0"/>
              <a:t> je </a:t>
            </a:r>
            <a:r>
              <a:rPr lang="en-GB" dirty="0" err="1"/>
              <a:t>među</a:t>
            </a:r>
            <a:r>
              <a:rPr lang="en-GB" dirty="0"/>
              <a:t> </a:t>
            </a:r>
            <a:r>
              <a:rPr lang="en-GB" dirty="0" err="1"/>
              <a:t>najjeftinijim</a:t>
            </a:r>
            <a:r>
              <a:rPr lang="en-GB" dirty="0"/>
              <a:t> </a:t>
            </a:r>
            <a:r>
              <a:rPr lang="en-GB" dirty="0" err="1"/>
              <a:t>ulaganjima</a:t>
            </a:r>
            <a:r>
              <a:rPr lang="en-GB" dirty="0"/>
              <a:t> u </a:t>
            </a:r>
            <a:r>
              <a:rPr lang="en-GB" dirty="0" err="1"/>
              <a:t>zdravstvu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 err="1"/>
              <a:t>Cilj</a:t>
            </a:r>
            <a:r>
              <a:rPr lang="en-GB" dirty="0"/>
              <a:t> je </a:t>
            </a:r>
            <a:r>
              <a:rPr lang="en-GB" dirty="0" err="1"/>
              <a:t>otkriti</a:t>
            </a:r>
            <a:r>
              <a:rPr lang="en-GB" dirty="0"/>
              <a:t> </a:t>
            </a:r>
            <a:r>
              <a:rPr lang="en-GB" dirty="0" err="1"/>
              <a:t>bolest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poremećaj</a:t>
            </a:r>
            <a:r>
              <a:rPr lang="en-GB" dirty="0"/>
              <a:t> </a:t>
            </a:r>
            <a:r>
              <a:rPr lang="en-GB" dirty="0" err="1"/>
              <a:t>kod</a:t>
            </a:r>
            <a:r>
              <a:rPr lang="en-GB" dirty="0"/>
              <a:t> </a:t>
            </a:r>
            <a:r>
              <a:rPr lang="en-GB" dirty="0" err="1"/>
              <a:t>osoba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</a:p>
          <a:p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naizgled</a:t>
            </a:r>
            <a:r>
              <a:rPr lang="en-GB" dirty="0"/>
              <a:t> </a:t>
            </a:r>
            <a:r>
              <a:rPr lang="en-GB" dirty="0" err="1"/>
              <a:t>dobrog</a:t>
            </a:r>
            <a:r>
              <a:rPr lang="en-GB" dirty="0"/>
              <a:t> </a:t>
            </a:r>
            <a:r>
              <a:rPr lang="en-GB" dirty="0" err="1"/>
              <a:t>zdravlja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Pregled</a:t>
            </a:r>
            <a:r>
              <a:rPr lang="en-GB" dirty="0"/>
              <a:t> se </a:t>
            </a:r>
            <a:r>
              <a:rPr lang="en-GB" dirty="0" err="1"/>
              <a:t>sastoji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tri </a:t>
            </a:r>
            <a:r>
              <a:rPr lang="en-GB" dirty="0" err="1"/>
              <a:t>dijela</a:t>
            </a:r>
            <a:r>
              <a:rPr lang="en-GB" dirty="0"/>
              <a:t>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ispitivanje</a:t>
            </a:r>
            <a:r>
              <a:rPr lang="en-GB" dirty="0"/>
              <a:t> </a:t>
            </a:r>
            <a:r>
              <a:rPr lang="en-GB" dirty="0" err="1"/>
              <a:t>anatomskih</a:t>
            </a:r>
            <a:r>
              <a:rPr lang="en-GB" dirty="0"/>
              <a:t> </a:t>
            </a:r>
            <a:r>
              <a:rPr lang="en-GB" dirty="0" err="1"/>
              <a:t>karakteristika</a:t>
            </a:r>
            <a:r>
              <a:rPr lang="en-GB" dirty="0"/>
              <a:t> organa </a:t>
            </a:r>
          </a:p>
          <a:p>
            <a:r>
              <a:rPr lang="en-GB" dirty="0"/>
              <a:t>     za vid,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ispitivanje</a:t>
            </a:r>
            <a:r>
              <a:rPr lang="en-GB" dirty="0"/>
              <a:t> </a:t>
            </a:r>
            <a:r>
              <a:rPr lang="en-GB" dirty="0" err="1"/>
              <a:t>oštrine</a:t>
            </a:r>
            <a:r>
              <a:rPr lang="en-GB" dirty="0"/>
              <a:t> </a:t>
            </a:r>
            <a:r>
              <a:rPr lang="en-GB" dirty="0" err="1"/>
              <a:t>vida</a:t>
            </a:r>
            <a:r>
              <a:rPr lang="en-GB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ispitivanje</a:t>
            </a:r>
            <a:r>
              <a:rPr lang="en-GB" dirty="0"/>
              <a:t> </a:t>
            </a:r>
            <a:r>
              <a:rPr lang="en-GB" dirty="0" err="1"/>
              <a:t>bulbomotorike</a:t>
            </a:r>
            <a:r>
              <a:rPr lang="en-GB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8957F3-9DEE-48BE-ACD1-8B7C8EF849C0}"/>
              </a:ext>
            </a:extLst>
          </p:cNvPr>
          <p:cNvSpPr txBox="1"/>
          <p:nvPr/>
        </p:nvSpPr>
        <p:spPr>
          <a:xfrm>
            <a:off x="1073426" y="2779485"/>
            <a:ext cx="48370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 </a:t>
            </a:r>
            <a:r>
              <a:rPr lang="en-GB" dirty="0" err="1"/>
              <a:t>svijetu</a:t>
            </a:r>
            <a:r>
              <a:rPr lang="en-GB" dirty="0"/>
              <a:t> </a:t>
            </a:r>
            <a:r>
              <a:rPr lang="en-GB" dirty="0" err="1"/>
              <a:t>oštećenje</a:t>
            </a:r>
            <a:r>
              <a:rPr lang="en-GB" dirty="0"/>
              <a:t> </a:t>
            </a:r>
            <a:r>
              <a:rPr lang="en-GB" dirty="0" err="1"/>
              <a:t>vida</a:t>
            </a:r>
            <a:r>
              <a:rPr lang="en-GB" dirty="0"/>
              <a:t> </a:t>
            </a:r>
            <a:r>
              <a:rPr lang="en-GB" dirty="0" err="1"/>
              <a:t>ima</a:t>
            </a:r>
            <a:r>
              <a:rPr lang="en-GB" dirty="0"/>
              <a:t> </a:t>
            </a:r>
            <a:r>
              <a:rPr lang="en-GB" dirty="0" err="1"/>
              <a:t>oko</a:t>
            </a:r>
            <a:r>
              <a:rPr lang="en-GB" dirty="0"/>
              <a:t> </a:t>
            </a:r>
            <a:r>
              <a:rPr lang="en-GB" dirty="0">
                <a:cs typeface="Calibri" panose="020F0502020204030204" pitchFamily="34" charset="0"/>
              </a:rPr>
              <a:t>28</a:t>
            </a:r>
            <a:r>
              <a:rPr lang="en-GB" dirty="0"/>
              <a:t>5 </a:t>
            </a:r>
            <a:r>
              <a:rPr lang="en-GB" dirty="0" err="1"/>
              <a:t>miliona</a:t>
            </a:r>
            <a:r>
              <a:rPr lang="en-GB" dirty="0"/>
              <a:t> </a:t>
            </a:r>
            <a:r>
              <a:rPr lang="en-GB" dirty="0" err="1"/>
              <a:t>ljudi</a:t>
            </a:r>
            <a:r>
              <a:rPr lang="en-GB" dirty="0"/>
              <a:t>, od </a:t>
            </a:r>
            <a:r>
              <a:rPr lang="en-GB" dirty="0" err="1"/>
              <a:t>kojih</a:t>
            </a:r>
            <a:r>
              <a:rPr lang="en-GB" dirty="0"/>
              <a:t> je </a:t>
            </a:r>
            <a:r>
              <a:rPr lang="en-GB" dirty="0">
                <a:cs typeface="Calibri" panose="020F0502020204030204" pitchFamily="34" charset="0"/>
              </a:rPr>
              <a:t>35% u </a:t>
            </a:r>
            <a:r>
              <a:rPr lang="en-GB" dirty="0" err="1">
                <a:cs typeface="Calibri" panose="020F0502020204030204" pitchFamily="34" charset="0"/>
              </a:rPr>
              <a:t>mlađoj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dobnoj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skupini</a:t>
            </a:r>
            <a:r>
              <a:rPr lang="en-GB" dirty="0"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cs typeface="Calibri" panose="020F0502020204030204" pitchFamily="34" charset="0"/>
              </a:rPr>
              <a:t>39 </a:t>
            </a:r>
            <a:r>
              <a:rPr lang="en-GB" dirty="0" err="1">
                <a:cs typeface="Calibri" panose="020F0502020204030204" pitchFamily="34" charset="0"/>
              </a:rPr>
              <a:t>miliona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osoba</a:t>
            </a:r>
            <a:r>
              <a:rPr lang="en-GB" dirty="0">
                <a:cs typeface="Calibri" panose="020F0502020204030204" pitchFamily="34" charset="0"/>
              </a:rPr>
              <a:t> je </a:t>
            </a:r>
            <a:r>
              <a:rPr lang="en-GB" dirty="0" err="1">
                <a:cs typeface="Calibri" panose="020F0502020204030204" pitchFamily="34" charset="0"/>
              </a:rPr>
              <a:t>slijepo</a:t>
            </a:r>
            <a:r>
              <a:rPr lang="en-GB" dirty="0">
                <a:cs typeface="Calibri" panose="020F0502020204030204" pitchFamily="34" charset="0"/>
              </a:rPr>
              <a:t> - 18% u </a:t>
            </a:r>
            <a:r>
              <a:rPr lang="en-GB" dirty="0" err="1">
                <a:cs typeface="Calibri" panose="020F0502020204030204" pitchFamily="34" charset="0"/>
              </a:rPr>
              <a:t>mlađoj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dobnoj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skupini</a:t>
            </a:r>
            <a:r>
              <a:rPr lang="en-GB" dirty="0"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cs typeface="Calibri" panose="020F0502020204030204" pitchFamily="34" charset="0"/>
              </a:rPr>
              <a:t>Sljepilo</a:t>
            </a:r>
            <a:r>
              <a:rPr lang="en-GB" dirty="0">
                <a:cs typeface="Calibri" panose="020F0502020204030204" pitchFamily="34" charset="0"/>
              </a:rPr>
              <a:t> se </a:t>
            </a:r>
            <a:r>
              <a:rPr lang="en-GB" dirty="0" err="1">
                <a:cs typeface="Calibri" panose="020F0502020204030204" pitchFamily="34" charset="0"/>
              </a:rPr>
              <a:t>može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izbjeći</a:t>
            </a:r>
            <a:r>
              <a:rPr lang="en-GB" dirty="0">
                <a:cs typeface="Calibri" panose="020F0502020204030204" pitchFamily="34" charset="0"/>
              </a:rPr>
              <a:t> u </a:t>
            </a:r>
            <a:r>
              <a:rPr lang="en-GB" b="1" dirty="0">
                <a:cs typeface="Calibri" panose="020F0502020204030204" pitchFamily="34" charset="0"/>
              </a:rPr>
              <a:t>80%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slučajeva</a:t>
            </a:r>
            <a:r>
              <a:rPr lang="en-GB" dirty="0"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A95A87-AC4B-40BB-9A60-4EA9B4EC9FF2}"/>
              </a:ext>
            </a:extLst>
          </p:cNvPr>
          <p:cNvSpPr/>
          <p:nvPr/>
        </p:nvSpPr>
        <p:spPr>
          <a:xfrm>
            <a:off x="967409" y="1471505"/>
            <a:ext cx="471777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i="1" cap="none" spc="0" dirty="0" err="1">
                <a:ln/>
                <a:solidFill>
                  <a:schemeClr val="accent3"/>
                </a:solidFill>
                <a:effectLst/>
              </a:rPr>
              <a:t>Preventivni</a:t>
            </a:r>
            <a:r>
              <a:rPr lang="en-US" sz="2400" b="1" i="1" cap="none" spc="0" dirty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2400" b="1" i="1" cap="none" spc="0" dirty="0" err="1">
                <a:ln/>
                <a:solidFill>
                  <a:schemeClr val="accent3"/>
                </a:solidFill>
                <a:effectLst/>
              </a:rPr>
              <a:t>pregledi</a:t>
            </a:r>
            <a:r>
              <a:rPr lang="en-US" sz="2400" b="1" i="1" cap="none" spc="0" dirty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2400" b="1" i="1" cap="none" spc="0" dirty="0" err="1">
                <a:ln/>
                <a:solidFill>
                  <a:schemeClr val="accent3"/>
                </a:solidFill>
                <a:effectLst/>
              </a:rPr>
              <a:t>učenika</a:t>
            </a:r>
            <a:r>
              <a:rPr lang="en-US" sz="2400" b="1" i="1" cap="none" spc="0" dirty="0">
                <a:ln/>
                <a:solidFill>
                  <a:schemeClr val="accent3"/>
                </a:solidFill>
                <a:effectLst/>
              </a:rPr>
              <a:t> </a:t>
            </a:r>
          </a:p>
          <a:p>
            <a:pPr algn="ctr"/>
            <a:r>
              <a:rPr lang="en-US" sz="2400" b="1" i="1" cap="none" spc="0" dirty="0">
                <a:ln/>
                <a:solidFill>
                  <a:schemeClr val="accent3"/>
                </a:solidFill>
                <a:effectLst/>
              </a:rPr>
              <a:t>u </a:t>
            </a:r>
            <a:r>
              <a:rPr lang="en-US" sz="2400" b="1" i="1" cap="none" spc="0" dirty="0" err="1">
                <a:ln/>
                <a:solidFill>
                  <a:schemeClr val="accent3"/>
                </a:solidFill>
                <a:effectLst/>
              </a:rPr>
              <a:t>školama</a:t>
            </a:r>
            <a:endParaRPr lang="en-GB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512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D64B03-6901-46ED-86C7-6D38C77CF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8" y="889796"/>
            <a:ext cx="11237844" cy="5078408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AEA6749-B059-4108-9AF5-7FE76E70BA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505815"/>
              </p:ext>
            </p:extLst>
          </p:nvPr>
        </p:nvGraphicFramePr>
        <p:xfrm>
          <a:off x="1205948" y="1699043"/>
          <a:ext cx="968734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1295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D64B03-6901-46ED-86C7-6D38C77CF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8" y="842956"/>
            <a:ext cx="11237844" cy="50784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32D35D0-FBAA-4597-8E85-7AFA9A178515}"/>
              </a:ext>
            </a:extLst>
          </p:cNvPr>
          <p:cNvSpPr/>
          <p:nvPr/>
        </p:nvSpPr>
        <p:spPr>
          <a:xfrm>
            <a:off x="2955235" y="1464977"/>
            <a:ext cx="31407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endParaRPr lang="en-US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B83CC8-57B8-4514-BE99-586E8827D7E5}"/>
              </a:ext>
            </a:extLst>
          </p:cNvPr>
          <p:cNvSpPr txBox="1"/>
          <p:nvPr/>
        </p:nvSpPr>
        <p:spPr>
          <a:xfrm>
            <a:off x="1093306" y="1695809"/>
            <a:ext cx="48502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Gubitak</a:t>
            </a:r>
            <a:r>
              <a:rPr lang="en-GB" dirty="0"/>
              <a:t> </a:t>
            </a:r>
            <a:r>
              <a:rPr lang="en-GB" dirty="0" err="1"/>
              <a:t>vida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sluha</a:t>
            </a:r>
            <a:r>
              <a:rPr lang="en-GB" dirty="0"/>
              <a:t> </a:t>
            </a:r>
            <a:r>
              <a:rPr lang="en-GB" dirty="0" err="1"/>
              <a:t>mogu</a:t>
            </a:r>
            <a:r>
              <a:rPr lang="en-GB" dirty="0"/>
              <a:t> </a:t>
            </a:r>
            <a:r>
              <a:rPr lang="en-GB" dirty="0" err="1"/>
              <a:t>imati</a:t>
            </a:r>
            <a:r>
              <a:rPr lang="en-GB" dirty="0"/>
              <a:t> </a:t>
            </a:r>
            <a:r>
              <a:rPr lang="en-GB" dirty="0" err="1"/>
              <a:t>negativni</a:t>
            </a:r>
            <a:r>
              <a:rPr lang="en-GB" dirty="0"/>
              <a:t> </a:t>
            </a:r>
            <a:r>
              <a:rPr lang="en-GB" dirty="0" err="1"/>
              <a:t>uticaj</a:t>
            </a:r>
            <a:r>
              <a:rPr lang="en-GB" dirty="0"/>
              <a:t> </a:t>
            </a:r>
          </a:p>
          <a:p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djetetov</a:t>
            </a:r>
            <a:r>
              <a:rPr lang="en-GB" dirty="0"/>
              <a:t> </a:t>
            </a:r>
            <a:r>
              <a:rPr lang="en-GB" dirty="0" err="1"/>
              <a:t>razvoj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učenje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Važno</a:t>
            </a:r>
            <a:r>
              <a:rPr lang="en-GB" dirty="0"/>
              <a:t> je </a:t>
            </a:r>
            <a:r>
              <a:rPr lang="en-GB" dirty="0" err="1"/>
              <a:t>blagovremeno</a:t>
            </a:r>
            <a:r>
              <a:rPr lang="en-GB" dirty="0"/>
              <a:t> </a:t>
            </a:r>
            <a:r>
              <a:rPr lang="en-GB" dirty="0" err="1"/>
              <a:t>otkrivanje</a:t>
            </a:r>
            <a:r>
              <a:rPr lang="en-GB" dirty="0"/>
              <a:t> </a:t>
            </a:r>
            <a:r>
              <a:rPr lang="en-GB" dirty="0" err="1"/>
              <a:t>lokomotornih</a:t>
            </a:r>
            <a:r>
              <a:rPr lang="en-GB" dirty="0"/>
              <a:t> </a:t>
            </a:r>
            <a:r>
              <a:rPr lang="en-GB" dirty="0" err="1"/>
              <a:t>poremećaja</a:t>
            </a:r>
            <a:r>
              <a:rPr lang="en-GB" dirty="0"/>
              <a:t> </a:t>
            </a:r>
            <a:r>
              <a:rPr lang="en-GB" dirty="0" err="1"/>
              <a:t>razvojne</a:t>
            </a:r>
            <a:r>
              <a:rPr lang="en-GB" dirty="0"/>
              <a:t> </a:t>
            </a:r>
            <a:r>
              <a:rPr lang="en-GB" dirty="0" err="1"/>
              <a:t>dobi</a:t>
            </a:r>
            <a:r>
              <a:rPr lang="en-GB" dirty="0"/>
              <a:t> s </a:t>
            </a:r>
            <a:r>
              <a:rPr lang="en-GB" dirty="0" err="1"/>
              <a:t>ciljem</a:t>
            </a:r>
            <a:r>
              <a:rPr lang="en-GB" dirty="0"/>
              <a:t> </a:t>
            </a:r>
            <a:r>
              <a:rPr lang="en-GB" dirty="0" err="1"/>
              <a:t>preveniranja</a:t>
            </a:r>
            <a:r>
              <a:rPr lang="en-GB" dirty="0"/>
              <a:t> </a:t>
            </a:r>
            <a:r>
              <a:rPr lang="en-GB" dirty="0" err="1"/>
              <a:t>negativnih</a:t>
            </a:r>
            <a:r>
              <a:rPr lang="en-GB" dirty="0"/>
              <a:t> </a:t>
            </a:r>
            <a:r>
              <a:rPr lang="en-GB" dirty="0" err="1"/>
              <a:t>uticaja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rast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razvoj</a:t>
            </a:r>
            <a:r>
              <a:rPr lang="en-GB" dirty="0"/>
              <a:t> </a:t>
            </a:r>
            <a:r>
              <a:rPr lang="en-GB" dirty="0" err="1"/>
              <a:t>djece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Skrining</a:t>
            </a:r>
            <a:r>
              <a:rPr lang="en-GB" dirty="0"/>
              <a:t> </a:t>
            </a:r>
            <a:r>
              <a:rPr lang="en-GB" dirty="0" err="1"/>
              <a:t>programi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među</a:t>
            </a:r>
            <a:r>
              <a:rPr lang="en-GB" dirty="0"/>
              <a:t> </a:t>
            </a:r>
            <a:r>
              <a:rPr lang="en-GB" b="1" dirty="0">
                <a:solidFill>
                  <a:srgbClr val="FFC000"/>
                </a:solidFill>
              </a:rPr>
              <a:t>NAJJEFTINIJIM</a:t>
            </a:r>
            <a:r>
              <a:rPr lang="en-GB" dirty="0"/>
              <a:t> </a:t>
            </a:r>
          </a:p>
          <a:p>
            <a:r>
              <a:rPr lang="en-GB" dirty="0" err="1"/>
              <a:t>ulaganjima</a:t>
            </a:r>
            <a:r>
              <a:rPr lang="en-GB" dirty="0"/>
              <a:t> u </a:t>
            </a:r>
            <a:r>
              <a:rPr lang="en-GB" dirty="0" err="1"/>
              <a:t>zdravstvu</a:t>
            </a:r>
            <a:r>
              <a:rPr lang="en-GB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5B63B7-1B36-467A-994D-7252B42B5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969" y="3694629"/>
            <a:ext cx="4023049" cy="19434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1CAF2A-603B-4354-8CCF-C391945489E7}"/>
              </a:ext>
            </a:extLst>
          </p:cNvPr>
          <p:cNvSpPr txBox="1"/>
          <p:nvPr/>
        </p:nvSpPr>
        <p:spPr>
          <a:xfrm>
            <a:off x="6559827" y="3212883"/>
            <a:ext cx="4443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ZDRAVA MLADOST = ZDRAVA STAROST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FAB682-49B2-4B65-868D-276B3DD4C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970" y="1151240"/>
            <a:ext cx="4023048" cy="18859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EC16AF9-B53D-456D-B450-9D5A86F2E1F8}"/>
              </a:ext>
            </a:extLst>
          </p:cNvPr>
          <p:cNvSpPr txBox="1"/>
          <p:nvPr/>
        </p:nvSpPr>
        <p:spPr>
          <a:xfrm>
            <a:off x="1961322" y="4751616"/>
            <a:ext cx="4382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/>
              <a:t>Institut</a:t>
            </a:r>
            <a:r>
              <a:rPr lang="en-GB" sz="1600" b="1" dirty="0"/>
              <a:t> za </a:t>
            </a:r>
            <a:r>
              <a:rPr lang="en-GB" sz="1600" b="1" dirty="0" err="1"/>
              <a:t>zdravlje</a:t>
            </a:r>
            <a:r>
              <a:rPr lang="en-GB" sz="1600" b="1" dirty="0"/>
              <a:t> </a:t>
            </a:r>
            <a:r>
              <a:rPr lang="en-GB" sz="1600" b="1" dirty="0" err="1"/>
              <a:t>i</a:t>
            </a:r>
            <a:r>
              <a:rPr lang="en-GB" sz="1600" b="1" dirty="0"/>
              <a:t> </a:t>
            </a:r>
            <a:r>
              <a:rPr lang="en-GB" sz="1600" b="1" dirty="0" err="1"/>
              <a:t>sigurnost</a:t>
            </a:r>
            <a:r>
              <a:rPr lang="en-GB" sz="1600" b="1" dirty="0"/>
              <a:t> </a:t>
            </a:r>
            <a:r>
              <a:rPr lang="en-GB" sz="1600" b="1" dirty="0" err="1"/>
              <a:t>hrane</a:t>
            </a:r>
            <a:r>
              <a:rPr lang="en-GB" sz="1600" b="1" dirty="0"/>
              <a:t>, </a:t>
            </a:r>
          </a:p>
          <a:p>
            <a:pPr algn="ctr"/>
            <a:r>
              <a:rPr lang="en-GB" sz="1600" b="1" dirty="0" err="1"/>
              <a:t>Služba</a:t>
            </a:r>
            <a:r>
              <a:rPr lang="en-GB" sz="1600" b="1" dirty="0"/>
              <a:t> za </a:t>
            </a:r>
            <a:r>
              <a:rPr lang="en-GB" sz="1600" b="1" dirty="0" err="1"/>
              <a:t>školsku</a:t>
            </a:r>
            <a:r>
              <a:rPr lang="en-GB" sz="1600" b="1" dirty="0"/>
              <a:t> </a:t>
            </a:r>
            <a:r>
              <a:rPr lang="en-GB" sz="1600" b="1" dirty="0" err="1"/>
              <a:t>higijenu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75187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D64B03-6901-46ED-86C7-6D38C77CF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26" y="889796"/>
            <a:ext cx="11251096" cy="50784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F1A3B2-3EF2-4D0A-9031-14C373112D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030"/>
          <a:stretch/>
        </p:blipFill>
        <p:spPr>
          <a:xfrm>
            <a:off x="6400800" y="1122962"/>
            <a:ext cx="4678017" cy="464479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C2FCA4-97F6-4F21-8057-A048E3F7A4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" r="50978" b="6793"/>
          <a:stretch/>
        </p:blipFill>
        <p:spPr>
          <a:xfrm>
            <a:off x="1113183" y="1126434"/>
            <a:ext cx="4678017" cy="464131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1449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D64B03-6901-46ED-86C7-6D38C77CF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8" y="889796"/>
            <a:ext cx="11237844" cy="50784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412612-2683-4ADF-9595-C18DE29316F8}"/>
              </a:ext>
            </a:extLst>
          </p:cNvPr>
          <p:cNvSpPr/>
          <p:nvPr/>
        </p:nvSpPr>
        <p:spPr>
          <a:xfrm>
            <a:off x="980659" y="1451261"/>
            <a:ext cx="488529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2400" b="1" i="1" cap="none" spc="0" dirty="0" err="1">
                <a:ln/>
                <a:solidFill>
                  <a:schemeClr val="accent3"/>
                </a:solidFill>
                <a:effectLst/>
              </a:rPr>
              <a:t>Preventivni</a:t>
            </a:r>
            <a:r>
              <a:rPr lang="en-GB" sz="2400" b="1" i="1" cap="none" spc="0" dirty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GB" sz="2400" b="1" i="1" cap="none" spc="0" dirty="0" err="1">
                <a:ln/>
                <a:solidFill>
                  <a:schemeClr val="accent3"/>
                </a:solidFill>
                <a:effectLst/>
              </a:rPr>
              <a:t>pregledi</a:t>
            </a:r>
            <a:r>
              <a:rPr lang="en-GB" sz="2400" b="1" i="1" cap="none" spc="0" dirty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GB" sz="2400" b="1" i="1" cap="none" spc="0" dirty="0" err="1">
                <a:ln/>
                <a:solidFill>
                  <a:schemeClr val="accent3"/>
                </a:solidFill>
                <a:effectLst/>
              </a:rPr>
              <a:t>učenika</a:t>
            </a:r>
            <a:r>
              <a:rPr lang="en-GB" sz="2400" b="1" i="1" cap="none" spc="0" dirty="0">
                <a:ln/>
                <a:solidFill>
                  <a:schemeClr val="accent3"/>
                </a:solidFill>
                <a:effectLst/>
              </a:rPr>
              <a:t> u </a:t>
            </a:r>
            <a:r>
              <a:rPr lang="en-GB" sz="2400" b="1" i="1" cap="none" spc="0" dirty="0" err="1">
                <a:ln/>
                <a:solidFill>
                  <a:schemeClr val="accent3"/>
                </a:solidFill>
                <a:effectLst/>
              </a:rPr>
              <a:t>školama</a:t>
            </a:r>
            <a:endParaRPr lang="en-GB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767728-A644-4260-95AF-6483664BE0EC}"/>
              </a:ext>
            </a:extLst>
          </p:cNvPr>
          <p:cNvSpPr txBox="1"/>
          <p:nvPr/>
        </p:nvSpPr>
        <p:spPr>
          <a:xfrm>
            <a:off x="1417983" y="2739292"/>
            <a:ext cx="43419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cs typeface="Calibri" panose="020F0502020204030204" pitchFamily="34" charset="0"/>
              </a:rPr>
              <a:t>4 od 1000 </a:t>
            </a:r>
            <a:r>
              <a:rPr lang="en-GB" dirty="0" err="1">
                <a:cs typeface="Calibri" panose="020F0502020204030204" pitchFamily="34" charset="0"/>
              </a:rPr>
              <a:t>beba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rađaju</a:t>
            </a:r>
            <a:r>
              <a:rPr lang="en-GB" dirty="0">
                <a:cs typeface="Calibri" panose="020F0502020204030204" pitchFamily="34" charset="0"/>
              </a:rPr>
              <a:t> se s </a:t>
            </a:r>
            <a:r>
              <a:rPr lang="en-GB" dirty="0" err="1">
                <a:cs typeface="Calibri" panose="020F0502020204030204" pitchFamily="34" charset="0"/>
              </a:rPr>
              <a:t>oštećenjem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sluha</a:t>
            </a:r>
            <a:r>
              <a:rPr lang="en-GB" dirty="0">
                <a:cs typeface="Calibri" panose="020F0502020204030204" pitchFamily="34" charset="0"/>
              </a:rPr>
              <a:t>.</a:t>
            </a:r>
          </a:p>
          <a:p>
            <a:endParaRPr lang="en-GB" dirty="0"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cs typeface="Calibri" panose="020F0502020204030204" pitchFamily="34" charset="0"/>
              </a:rPr>
              <a:t>Sluh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omogućava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djetetu</a:t>
            </a:r>
            <a:r>
              <a:rPr lang="en-GB" dirty="0">
                <a:cs typeface="Calibri" panose="020F0502020204030204" pitchFamily="34" charset="0"/>
              </a:rPr>
              <a:t> da </a:t>
            </a:r>
            <a:r>
              <a:rPr lang="en-GB" dirty="0" err="1">
                <a:cs typeface="Calibri" panose="020F0502020204030204" pitchFamily="34" charset="0"/>
              </a:rPr>
              <a:t>nauči</a:t>
            </a:r>
            <a:r>
              <a:rPr lang="en-GB" dirty="0">
                <a:cs typeface="Calibri" panose="020F0502020204030204" pitchFamily="34" charset="0"/>
              </a:rPr>
              <a:t> da: </a:t>
            </a:r>
            <a:r>
              <a:rPr lang="en-GB" dirty="0" err="1">
                <a:cs typeface="Calibri" panose="020F0502020204030204" pitchFamily="34" charset="0"/>
              </a:rPr>
              <a:t>prepozna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glasove</a:t>
            </a:r>
            <a:r>
              <a:rPr lang="en-GB" dirty="0">
                <a:cs typeface="Calibri" panose="020F0502020204030204" pitchFamily="34" charset="0"/>
              </a:rPr>
              <a:t>, </a:t>
            </a:r>
            <a:r>
              <a:rPr lang="en-GB" dirty="0" err="1">
                <a:cs typeface="Calibri" panose="020F0502020204030204" pitchFamily="34" charset="0"/>
              </a:rPr>
              <a:t>zvukove</a:t>
            </a:r>
            <a:r>
              <a:rPr lang="en-GB" dirty="0">
                <a:cs typeface="Calibri" panose="020F0502020204030204" pitchFamily="34" charset="0"/>
              </a:rPr>
              <a:t>, </a:t>
            </a:r>
            <a:r>
              <a:rPr lang="en-GB" dirty="0" err="1">
                <a:cs typeface="Calibri" panose="020F0502020204030204" pitchFamily="34" charset="0"/>
              </a:rPr>
              <a:t>opasnost</a:t>
            </a:r>
            <a:r>
              <a:rPr lang="en-GB" dirty="0">
                <a:cs typeface="Calibri" panose="020F0502020204030204" pitchFamily="34" charset="0"/>
              </a:rPr>
              <a:t>, </a:t>
            </a:r>
            <a:r>
              <a:rPr lang="en-GB" dirty="0" err="1">
                <a:cs typeface="Calibri" panose="020F0502020204030204" pitchFamily="34" charset="0"/>
              </a:rPr>
              <a:t>razvije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govor</a:t>
            </a:r>
            <a:r>
              <a:rPr lang="en-GB" dirty="0">
                <a:cs typeface="Calibri" panose="020F0502020204030204" pitchFamily="34" charset="0"/>
              </a:rPr>
              <a:t>, </a:t>
            </a:r>
            <a:r>
              <a:rPr lang="en-GB" dirty="0" err="1">
                <a:cs typeface="Calibri" panose="020F0502020204030204" pitchFamily="34" charset="0"/>
              </a:rPr>
              <a:t>društvene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vještine</a:t>
            </a:r>
            <a:r>
              <a:rPr lang="en-GB" dirty="0">
                <a:cs typeface="Calibri" panose="020F0502020204030204" pitchFamily="34" charset="0"/>
              </a:rPr>
              <a:t>, </a:t>
            </a:r>
            <a:r>
              <a:rPr lang="en-GB" dirty="0" err="1">
                <a:cs typeface="Calibri" panose="020F0502020204030204" pitchFamily="34" charset="0"/>
              </a:rPr>
              <a:t>ponašanje</a:t>
            </a:r>
            <a:r>
              <a:rPr lang="en-GB" dirty="0">
                <a:cs typeface="Calibri" panose="020F0502020204030204" pitchFamily="34" charset="0"/>
              </a:rPr>
              <a:t>, </a:t>
            </a:r>
            <a:r>
              <a:rPr lang="en-GB" dirty="0" err="1">
                <a:cs typeface="Calibri" panose="020F0502020204030204" pitchFamily="34" charset="0"/>
              </a:rPr>
              <a:t>komunicira</a:t>
            </a:r>
            <a:r>
              <a:rPr lang="en-GB" dirty="0">
                <a:cs typeface="Calibri" panose="020F0502020204030204" pitchFamily="34" charset="0"/>
              </a:rPr>
              <a:t>, </a:t>
            </a:r>
            <a:r>
              <a:rPr lang="en-GB" dirty="0" err="1">
                <a:cs typeface="Calibri" panose="020F0502020204030204" pitchFamily="34" charset="0"/>
              </a:rPr>
              <a:t>orijentiše</a:t>
            </a:r>
            <a:r>
              <a:rPr lang="en-GB" dirty="0">
                <a:cs typeface="Calibri" panose="020F0502020204030204" pitchFamily="34" charset="0"/>
              </a:rPr>
              <a:t> se.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E385C2-456B-456C-B2FB-A26D6D56631C}"/>
              </a:ext>
            </a:extLst>
          </p:cNvPr>
          <p:cNvSpPr txBox="1"/>
          <p:nvPr/>
        </p:nvSpPr>
        <p:spPr>
          <a:xfrm>
            <a:off x="6500192" y="1497792"/>
            <a:ext cx="45804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Izlaganje</a:t>
            </a:r>
            <a:r>
              <a:rPr lang="en-GB" dirty="0"/>
              <a:t> </a:t>
            </a:r>
            <a:r>
              <a:rPr lang="en-GB" dirty="0" err="1"/>
              <a:t>buci</a:t>
            </a:r>
            <a:r>
              <a:rPr lang="en-GB" dirty="0"/>
              <a:t> </a:t>
            </a:r>
            <a:r>
              <a:rPr lang="en-GB" dirty="0" err="1"/>
              <a:t>može</a:t>
            </a:r>
            <a:r>
              <a:rPr lang="en-GB" dirty="0"/>
              <a:t> </a:t>
            </a:r>
            <a:r>
              <a:rPr lang="en-GB" dirty="0" err="1"/>
              <a:t>uzrokovati</a:t>
            </a:r>
            <a:r>
              <a:rPr lang="en-GB" dirty="0"/>
              <a:t> </a:t>
            </a:r>
            <a:r>
              <a:rPr lang="en-GB" dirty="0" err="1"/>
              <a:t>prolazni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trajni</a:t>
            </a:r>
            <a:r>
              <a:rPr lang="en-GB" dirty="0"/>
              <a:t> </a:t>
            </a:r>
            <a:r>
              <a:rPr lang="en-GB" dirty="0" err="1"/>
              <a:t>gubitak</a:t>
            </a:r>
            <a:r>
              <a:rPr lang="en-GB" dirty="0"/>
              <a:t> </a:t>
            </a:r>
            <a:r>
              <a:rPr lang="en-GB" dirty="0" err="1"/>
              <a:t>sluha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b="1" dirty="0"/>
          </a:p>
          <a:p>
            <a:r>
              <a:rPr lang="en-GB" b="1" dirty="0"/>
              <a:t>Screening za </a:t>
            </a:r>
            <a:r>
              <a:rPr lang="en-GB" b="1" dirty="0" err="1"/>
              <a:t>rano</a:t>
            </a:r>
            <a:r>
              <a:rPr lang="en-GB" b="1" dirty="0"/>
              <a:t> </a:t>
            </a:r>
            <a:r>
              <a:rPr lang="en-GB" b="1" dirty="0" err="1"/>
              <a:t>otkrivanje</a:t>
            </a:r>
            <a:r>
              <a:rPr lang="en-GB" b="1" dirty="0"/>
              <a:t> </a:t>
            </a:r>
            <a:r>
              <a:rPr lang="en-GB" b="1" dirty="0" err="1"/>
              <a:t>poremećaja</a:t>
            </a:r>
            <a:r>
              <a:rPr lang="en-GB" b="1" dirty="0"/>
              <a:t> </a:t>
            </a:r>
            <a:r>
              <a:rPr lang="en-GB" b="1" dirty="0" err="1"/>
              <a:t>sluha</a:t>
            </a:r>
            <a:r>
              <a:rPr lang="en-GB" dirty="0"/>
              <a:t> </a:t>
            </a:r>
            <a:r>
              <a:rPr lang="en-GB" dirty="0" err="1"/>
              <a:t>sastoji</a:t>
            </a:r>
            <a:r>
              <a:rPr lang="en-GB" dirty="0"/>
              <a:t> se od</a:t>
            </a:r>
            <a:r>
              <a:rPr lang="en-GB" b="1" dirty="0"/>
              <a:t>:</a:t>
            </a:r>
            <a:r>
              <a:rPr lang="en-GB" dirty="0"/>
              <a:t>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pregleda</a:t>
            </a:r>
            <a:r>
              <a:rPr lang="en-GB" dirty="0"/>
              <a:t> </a:t>
            </a:r>
            <a:r>
              <a:rPr lang="en-GB" dirty="0" err="1"/>
              <a:t>vidljivih</a:t>
            </a:r>
            <a:r>
              <a:rPr lang="en-GB" dirty="0"/>
              <a:t> </a:t>
            </a:r>
            <a:r>
              <a:rPr lang="en-GB" dirty="0" err="1"/>
              <a:t>dijelova</a:t>
            </a:r>
            <a:r>
              <a:rPr lang="en-GB" dirty="0"/>
              <a:t> organa za </a:t>
            </a:r>
            <a:r>
              <a:rPr lang="en-GB" dirty="0" err="1"/>
              <a:t>sluh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ispitivanja</a:t>
            </a:r>
            <a:r>
              <a:rPr lang="en-GB" dirty="0"/>
              <a:t> </a:t>
            </a:r>
            <a:r>
              <a:rPr lang="en-GB" dirty="0" err="1"/>
              <a:t>sluha</a:t>
            </a:r>
            <a:r>
              <a:rPr lang="en-GB" dirty="0"/>
              <a:t> </a:t>
            </a:r>
            <a:r>
              <a:rPr lang="en-GB" dirty="0" err="1"/>
              <a:t>pomoću</a:t>
            </a:r>
            <a:r>
              <a:rPr lang="en-GB" dirty="0"/>
              <a:t> </a:t>
            </a:r>
            <a:r>
              <a:rPr lang="en-GB" dirty="0" err="1"/>
              <a:t>audiometra</a:t>
            </a:r>
            <a:r>
              <a:rPr lang="en-GB" dirty="0"/>
              <a:t> – </a:t>
            </a:r>
            <a:r>
              <a:rPr lang="en-GB" dirty="0" err="1"/>
              <a:t>aparata</a:t>
            </a:r>
            <a:r>
              <a:rPr lang="en-GB" dirty="0"/>
              <a:t> </a:t>
            </a:r>
            <a:r>
              <a:rPr lang="en-GB" dirty="0" err="1"/>
              <a:t>koji</a:t>
            </a:r>
            <a:r>
              <a:rPr lang="en-GB" dirty="0"/>
              <a:t> </a:t>
            </a:r>
            <a:r>
              <a:rPr lang="en-GB" dirty="0" err="1"/>
              <a:t>proizvodi</a:t>
            </a:r>
            <a:r>
              <a:rPr lang="en-GB" dirty="0"/>
              <a:t> </a:t>
            </a:r>
            <a:r>
              <a:rPr lang="en-GB" dirty="0" err="1"/>
              <a:t>tonove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dijete</a:t>
            </a:r>
            <a:r>
              <a:rPr lang="en-GB" dirty="0"/>
              <a:t> </a:t>
            </a:r>
            <a:r>
              <a:rPr lang="en-GB" dirty="0" err="1"/>
              <a:t>sluša</a:t>
            </a:r>
            <a:r>
              <a:rPr lang="en-GB" dirty="0"/>
              <a:t> </a:t>
            </a:r>
            <a:r>
              <a:rPr lang="en-GB" dirty="0" err="1"/>
              <a:t>preko</a:t>
            </a:r>
            <a:r>
              <a:rPr lang="en-GB" dirty="0"/>
              <a:t> </a:t>
            </a:r>
            <a:r>
              <a:rPr lang="en-GB" dirty="0" err="1"/>
              <a:t>slušalica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objašnjava</a:t>
            </a:r>
            <a:r>
              <a:rPr lang="en-GB" dirty="0"/>
              <a:t> </a:t>
            </a:r>
            <a:r>
              <a:rPr lang="en-GB" dirty="0" err="1"/>
              <a:t>šta</a:t>
            </a:r>
            <a:r>
              <a:rPr lang="en-GB" dirty="0"/>
              <a:t> </a:t>
            </a:r>
            <a:r>
              <a:rPr lang="en-GB" dirty="0" err="1"/>
              <a:t>čuje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8132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D64B03-6901-46ED-86C7-6D38C77CF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30" y="889796"/>
            <a:ext cx="11237844" cy="50784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597046-021A-4028-909C-88B23F70F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183" y="1211725"/>
            <a:ext cx="4625008" cy="436744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2704CC-954D-4025-BD78-41517A52F0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810" y="1338469"/>
            <a:ext cx="4625007" cy="283596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0A26BA-8A01-4D2C-945E-26C5FABC26D3}"/>
              </a:ext>
            </a:extLst>
          </p:cNvPr>
          <p:cNvSpPr txBox="1"/>
          <p:nvPr/>
        </p:nvSpPr>
        <p:spPr>
          <a:xfrm>
            <a:off x="7036904" y="4442313"/>
            <a:ext cx="34588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Gubitak</a:t>
            </a:r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sluha</a:t>
            </a:r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nema</a:t>
            </a:r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veze</a:t>
            </a:r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 </a:t>
            </a:r>
            <a:r>
              <a:rPr lang="en-GB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nedostatkom</a:t>
            </a:r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inteligencije</a:t>
            </a:r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</a:t>
            </a:r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može</a:t>
            </a:r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imati</a:t>
            </a:r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negativni</a:t>
            </a:r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uticaj</a:t>
            </a:r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dječiji</a:t>
            </a:r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razvoj</a:t>
            </a:r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učenje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4356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D64B03-6901-46ED-86C7-6D38C77CF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26" y="889796"/>
            <a:ext cx="11251096" cy="50784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C462A5-40DE-4DF1-9F60-3E65C5C8CE06}"/>
              </a:ext>
            </a:extLst>
          </p:cNvPr>
          <p:cNvSpPr txBox="1"/>
          <p:nvPr/>
        </p:nvSpPr>
        <p:spPr>
          <a:xfrm>
            <a:off x="1382741" y="2660774"/>
            <a:ext cx="44084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Skrining</a:t>
            </a:r>
            <a:r>
              <a:rPr lang="en-GB" b="1" dirty="0"/>
              <a:t> za </a:t>
            </a:r>
            <a:r>
              <a:rPr lang="en-GB" b="1" dirty="0" err="1"/>
              <a:t>rano</a:t>
            </a:r>
            <a:r>
              <a:rPr lang="en-GB" b="1" dirty="0"/>
              <a:t> </a:t>
            </a:r>
            <a:r>
              <a:rPr lang="en-GB" b="1" dirty="0" err="1"/>
              <a:t>otkrivanje</a:t>
            </a:r>
            <a:r>
              <a:rPr lang="en-GB" b="1" dirty="0"/>
              <a:t> </a:t>
            </a:r>
            <a:r>
              <a:rPr lang="en-GB" b="1" dirty="0" err="1"/>
              <a:t>poremećaja</a:t>
            </a:r>
            <a:r>
              <a:rPr lang="en-GB" b="1" dirty="0"/>
              <a:t> </a:t>
            </a:r>
            <a:r>
              <a:rPr lang="en-GB" b="1" dirty="0" err="1"/>
              <a:t>lokomotornog</a:t>
            </a:r>
            <a:r>
              <a:rPr lang="en-GB" b="1" dirty="0"/>
              <a:t> </a:t>
            </a:r>
            <a:r>
              <a:rPr lang="en-GB" b="1" dirty="0" err="1"/>
              <a:t>sistema</a:t>
            </a:r>
            <a:r>
              <a:rPr lang="en-GB" dirty="0"/>
              <a:t> se </a:t>
            </a:r>
            <a:r>
              <a:rPr lang="en-GB" dirty="0" err="1"/>
              <a:t>sastoji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dva</a:t>
            </a:r>
            <a:r>
              <a:rPr lang="en-GB" dirty="0"/>
              <a:t> </a:t>
            </a:r>
            <a:r>
              <a:rPr lang="en-GB" dirty="0" err="1"/>
              <a:t>dijela</a:t>
            </a:r>
            <a:r>
              <a:rPr lang="en-GB" dirty="0"/>
              <a:t>:</a:t>
            </a:r>
          </a:p>
          <a:p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u="sng" dirty="0" err="1"/>
              <a:t>inspekcija</a:t>
            </a:r>
            <a:r>
              <a:rPr lang="en-GB" u="sng" dirty="0"/>
              <a:t> </a:t>
            </a:r>
            <a:r>
              <a:rPr lang="en-GB" u="sng" dirty="0" err="1"/>
              <a:t>i</a:t>
            </a:r>
            <a:r>
              <a:rPr lang="en-GB" u="sng" dirty="0"/>
              <a:t> </a:t>
            </a:r>
            <a:r>
              <a:rPr lang="en-GB" u="sng" dirty="0" err="1"/>
              <a:t>palpacija</a:t>
            </a:r>
            <a:r>
              <a:rPr lang="en-GB" u="sng" dirty="0"/>
              <a:t> </a:t>
            </a:r>
            <a:r>
              <a:rPr lang="en-GB" dirty="0"/>
              <a:t>(</a:t>
            </a:r>
            <a:r>
              <a:rPr lang="en-GB" dirty="0" err="1"/>
              <a:t>hod</a:t>
            </a:r>
            <a:r>
              <a:rPr lang="en-GB" dirty="0"/>
              <a:t>, </a:t>
            </a:r>
            <a:r>
              <a:rPr lang="en-GB" dirty="0" err="1"/>
              <a:t>simetričnost</a:t>
            </a:r>
            <a:r>
              <a:rPr lang="en-GB" dirty="0"/>
              <a:t> </a:t>
            </a:r>
            <a:r>
              <a:rPr lang="en-GB" dirty="0" err="1"/>
              <a:t>grudnog</a:t>
            </a:r>
            <a:r>
              <a:rPr lang="en-GB" dirty="0"/>
              <a:t> </a:t>
            </a:r>
            <a:r>
              <a:rPr lang="en-GB" dirty="0" err="1"/>
              <a:t>koša</a:t>
            </a:r>
            <a:r>
              <a:rPr lang="en-GB" dirty="0"/>
              <a:t>, </a:t>
            </a:r>
            <a:r>
              <a:rPr lang="en-GB" dirty="0" err="1"/>
              <a:t>ramenog</a:t>
            </a:r>
            <a:r>
              <a:rPr lang="en-GB" dirty="0"/>
              <a:t> </a:t>
            </a:r>
            <a:r>
              <a:rPr lang="en-GB" dirty="0" err="1"/>
              <a:t>pojasa</a:t>
            </a:r>
            <a:r>
              <a:rPr lang="en-GB" dirty="0"/>
              <a:t>, </a:t>
            </a:r>
            <a:r>
              <a:rPr lang="en-GB" dirty="0" err="1"/>
              <a:t>lopatica</a:t>
            </a:r>
            <a:r>
              <a:rPr lang="en-GB" dirty="0"/>
              <a:t>, </a:t>
            </a:r>
            <a:r>
              <a:rPr lang="en-GB" dirty="0" err="1"/>
              <a:t>kičmenog</a:t>
            </a:r>
            <a:r>
              <a:rPr lang="en-GB" dirty="0"/>
              <a:t> </a:t>
            </a:r>
            <a:r>
              <a:rPr lang="en-GB" dirty="0" err="1"/>
              <a:t>stuba</a:t>
            </a:r>
            <a:r>
              <a:rPr lang="en-GB" dirty="0"/>
              <a:t>, </a:t>
            </a:r>
            <a:r>
              <a:rPr lang="en-GB" dirty="0" err="1"/>
              <a:t>karlice</a:t>
            </a:r>
            <a:r>
              <a:rPr lang="en-GB" dirty="0"/>
              <a:t>, </a:t>
            </a:r>
            <a:r>
              <a:rPr lang="en-GB" dirty="0" err="1"/>
              <a:t>nogu</a:t>
            </a:r>
            <a:r>
              <a:rPr lang="en-GB" dirty="0"/>
              <a:t>, </a:t>
            </a:r>
            <a:r>
              <a:rPr lang="en-GB" dirty="0" err="1"/>
              <a:t>spuštanje</a:t>
            </a:r>
            <a:r>
              <a:rPr lang="en-GB" dirty="0"/>
              <a:t> u </a:t>
            </a:r>
            <a:r>
              <a:rPr lang="en-GB" dirty="0" err="1"/>
              <a:t>čučanj</a:t>
            </a:r>
            <a:r>
              <a:rPr lang="en-GB" dirty="0"/>
              <a:t>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DBC9E9-5A4D-41BB-992E-F00D294FEDD6}"/>
              </a:ext>
            </a:extLst>
          </p:cNvPr>
          <p:cNvSpPr txBox="1"/>
          <p:nvPr/>
        </p:nvSpPr>
        <p:spPr>
          <a:xfrm>
            <a:off x="6513442" y="1625212"/>
            <a:ext cx="4479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GB" u="sng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u="sng" dirty="0" err="1"/>
              <a:t>regled</a:t>
            </a:r>
            <a:r>
              <a:rPr lang="en-GB" u="sng" dirty="0"/>
              <a:t> </a:t>
            </a:r>
            <a:r>
              <a:rPr lang="en-GB" u="sng" dirty="0" err="1"/>
              <a:t>kičmenog</a:t>
            </a:r>
            <a:r>
              <a:rPr lang="en-GB" u="sng" dirty="0"/>
              <a:t> </a:t>
            </a:r>
            <a:r>
              <a:rPr lang="en-GB" u="sng" dirty="0" err="1"/>
              <a:t>stuba</a:t>
            </a:r>
            <a:r>
              <a:rPr lang="en-GB" u="sng" dirty="0"/>
              <a:t> </a:t>
            </a:r>
            <a:r>
              <a:rPr lang="en-GB" u="sng" dirty="0" err="1"/>
              <a:t>i</a:t>
            </a:r>
            <a:r>
              <a:rPr lang="en-GB" u="sng" dirty="0"/>
              <a:t> </a:t>
            </a:r>
            <a:r>
              <a:rPr lang="en-GB" u="sng" dirty="0" err="1"/>
              <a:t>stopala</a:t>
            </a:r>
            <a:r>
              <a:rPr lang="en-GB" dirty="0"/>
              <a:t> </a:t>
            </a:r>
            <a:r>
              <a:rPr lang="en-GB" dirty="0" err="1"/>
              <a:t>pomoću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skoliometra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podoskopa</a:t>
            </a:r>
            <a:r>
              <a:rPr lang="en-GB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B09DD2-BEF2-4274-ABAD-72E35E1EA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4606" y="3429000"/>
            <a:ext cx="1948071" cy="203201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263D2D-D6A6-4A96-896A-47C366E58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7105" y="3061292"/>
            <a:ext cx="1776313" cy="73541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EE33E8-CB24-4A81-B664-7A146451DFD4}"/>
              </a:ext>
            </a:extLst>
          </p:cNvPr>
          <p:cNvSpPr txBox="1"/>
          <p:nvPr/>
        </p:nvSpPr>
        <p:spPr>
          <a:xfrm>
            <a:off x="1524000" y="1537252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 err="1">
                <a:solidFill>
                  <a:schemeClr val="accent3">
                    <a:lumMod val="75000"/>
                  </a:schemeClr>
                </a:solidFill>
              </a:rPr>
              <a:t>Preventivni</a:t>
            </a:r>
            <a:r>
              <a:rPr lang="en-GB" sz="2400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i="1" dirty="0" err="1">
                <a:solidFill>
                  <a:schemeClr val="accent3">
                    <a:lumMod val="75000"/>
                  </a:schemeClr>
                </a:solidFill>
              </a:rPr>
              <a:t>pregledi</a:t>
            </a:r>
            <a:r>
              <a:rPr lang="en-GB" sz="2400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i="1" dirty="0" err="1">
                <a:solidFill>
                  <a:schemeClr val="accent3">
                    <a:lumMod val="75000"/>
                  </a:schemeClr>
                </a:solidFill>
              </a:rPr>
              <a:t>učenika</a:t>
            </a:r>
            <a:r>
              <a:rPr lang="en-GB" sz="2400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GB" sz="2400" b="1" i="1" dirty="0">
                <a:solidFill>
                  <a:schemeClr val="accent3">
                    <a:lumMod val="75000"/>
                  </a:schemeClr>
                </a:solidFill>
              </a:rPr>
              <a:t>u </a:t>
            </a:r>
            <a:r>
              <a:rPr lang="en-GB" sz="2400" b="1" i="1" dirty="0" err="1">
                <a:solidFill>
                  <a:schemeClr val="accent3">
                    <a:lumMod val="75000"/>
                  </a:schemeClr>
                </a:solidFill>
              </a:rPr>
              <a:t>školama</a:t>
            </a:r>
            <a:endParaRPr lang="en-GB" sz="2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20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D64B03-6901-46ED-86C7-6D38C77CF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52" y="889796"/>
            <a:ext cx="11251096" cy="50784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290B8E-5025-4CF4-B967-82539CCED9AA}"/>
              </a:ext>
            </a:extLst>
          </p:cNvPr>
          <p:cNvSpPr txBox="1"/>
          <p:nvPr/>
        </p:nvSpPr>
        <p:spPr>
          <a:xfrm>
            <a:off x="1192695" y="2005113"/>
            <a:ext cx="45719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Dijete</a:t>
            </a:r>
            <a:r>
              <a:rPr lang="en-GB" dirty="0"/>
              <a:t> </a:t>
            </a:r>
            <a:r>
              <a:rPr lang="en-GB" dirty="0" err="1"/>
              <a:t>kod</a:t>
            </a:r>
            <a:r>
              <a:rPr lang="en-GB" dirty="0"/>
              <a:t> </a:t>
            </a:r>
            <a:r>
              <a:rPr lang="en-GB" dirty="0" err="1"/>
              <a:t>kojeg</a:t>
            </a:r>
            <a:r>
              <a:rPr lang="en-GB" dirty="0"/>
              <a:t> se </a:t>
            </a:r>
            <a:r>
              <a:rPr lang="en-GB" dirty="0" err="1"/>
              <a:t>uoči</a:t>
            </a:r>
            <a:r>
              <a:rPr lang="en-GB" dirty="0"/>
              <a:t> </a:t>
            </a:r>
            <a:r>
              <a:rPr lang="en-GB" dirty="0" err="1"/>
              <a:t>bilo</a:t>
            </a:r>
            <a:r>
              <a:rPr lang="en-GB" dirty="0"/>
              <a:t> </a:t>
            </a:r>
            <a:r>
              <a:rPr lang="en-GB" dirty="0" err="1"/>
              <a:t>kakav</a:t>
            </a:r>
            <a:r>
              <a:rPr lang="en-GB" dirty="0"/>
              <a:t> </a:t>
            </a:r>
            <a:r>
              <a:rPr lang="en-GB" dirty="0" err="1"/>
              <a:t>anatomski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funkcionalni</a:t>
            </a:r>
            <a:r>
              <a:rPr lang="en-GB" dirty="0"/>
              <a:t> </a:t>
            </a:r>
            <a:r>
              <a:rPr lang="en-GB" dirty="0" err="1"/>
              <a:t>poremećaj</a:t>
            </a:r>
            <a:r>
              <a:rPr lang="en-GB" dirty="0"/>
              <a:t> </a:t>
            </a:r>
            <a:r>
              <a:rPr lang="en-GB" dirty="0" err="1"/>
              <a:t>upućuje</a:t>
            </a:r>
            <a:r>
              <a:rPr lang="en-GB" dirty="0"/>
              <a:t> se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dalji</a:t>
            </a:r>
            <a:r>
              <a:rPr lang="en-GB" dirty="0"/>
              <a:t> </a:t>
            </a:r>
            <a:r>
              <a:rPr lang="en-GB" dirty="0" err="1"/>
              <a:t>tretman</a:t>
            </a:r>
            <a:r>
              <a:rPr lang="en-GB" dirty="0"/>
              <a:t>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ljekar</a:t>
            </a:r>
            <a:r>
              <a:rPr lang="en-GB" dirty="0"/>
              <a:t> </a:t>
            </a:r>
            <a:r>
              <a:rPr lang="en-GB" dirty="0" err="1"/>
              <a:t>porodične</a:t>
            </a:r>
            <a:r>
              <a:rPr lang="en-GB" dirty="0"/>
              <a:t> medicine,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služba</a:t>
            </a:r>
            <a:r>
              <a:rPr lang="en-GB" dirty="0"/>
              <a:t> za </a:t>
            </a:r>
            <a:r>
              <a:rPr lang="en-GB" dirty="0" err="1"/>
              <a:t>zdravstvenu</a:t>
            </a:r>
            <a:r>
              <a:rPr lang="en-GB" dirty="0"/>
              <a:t> </a:t>
            </a:r>
            <a:r>
              <a:rPr lang="en-GB" dirty="0" err="1"/>
              <a:t>zaštitu</a:t>
            </a:r>
            <a:r>
              <a:rPr lang="en-GB" dirty="0"/>
              <a:t> </a:t>
            </a:r>
            <a:r>
              <a:rPr lang="en-GB" dirty="0" err="1"/>
              <a:t>djece</a:t>
            </a:r>
            <a:r>
              <a:rPr lang="en-GB" dirty="0"/>
              <a:t> - </a:t>
            </a:r>
            <a:r>
              <a:rPr lang="en-GB" dirty="0" err="1"/>
              <a:t>preporuka</a:t>
            </a:r>
            <a:r>
              <a:rPr lang="en-GB" dirty="0"/>
              <a:t> da se </a:t>
            </a:r>
            <a:r>
              <a:rPr lang="en-GB" dirty="0" err="1"/>
              <a:t>uputi</a:t>
            </a:r>
            <a:r>
              <a:rPr lang="en-GB" dirty="0"/>
              <a:t> </a:t>
            </a:r>
            <a:r>
              <a:rPr lang="en-GB" u="sng" dirty="0" err="1"/>
              <a:t>oftalmologu</a:t>
            </a:r>
            <a:r>
              <a:rPr lang="en-GB" u="sng" dirty="0"/>
              <a:t>, </a:t>
            </a:r>
            <a:r>
              <a:rPr lang="en-GB" u="sng" dirty="0" err="1"/>
              <a:t>otorinolaringologu</a:t>
            </a:r>
            <a:r>
              <a:rPr lang="en-GB" u="sng" dirty="0"/>
              <a:t>, </a:t>
            </a:r>
            <a:r>
              <a:rPr lang="en-GB" u="sng" dirty="0" err="1"/>
              <a:t>ortopedu</a:t>
            </a:r>
            <a:r>
              <a:rPr lang="en-GB" u="sng" dirty="0"/>
              <a:t> </a:t>
            </a:r>
            <a:r>
              <a:rPr lang="en-GB" u="sng" dirty="0" err="1"/>
              <a:t>ili</a:t>
            </a:r>
            <a:r>
              <a:rPr lang="en-GB" u="sng" dirty="0"/>
              <a:t> </a:t>
            </a:r>
            <a:r>
              <a:rPr lang="en-GB" u="sng" dirty="0" err="1"/>
              <a:t>fizijatru</a:t>
            </a:r>
            <a:r>
              <a:rPr lang="en-GB" u="sng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A327AB-DA6D-4D40-A294-FEFF0ABE7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307" y="1683026"/>
            <a:ext cx="4704519" cy="353833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8327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D64B03-6901-46ED-86C7-6D38C77CF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8" y="889796"/>
            <a:ext cx="11237844" cy="50784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4F7E2C-EB87-4928-8F7B-5A32163C608B}"/>
              </a:ext>
            </a:extLst>
          </p:cNvPr>
          <p:cNvSpPr txBox="1"/>
          <p:nvPr/>
        </p:nvSpPr>
        <p:spPr>
          <a:xfrm>
            <a:off x="1166192" y="2821479"/>
            <a:ext cx="46382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Period </a:t>
            </a:r>
            <a:r>
              <a:rPr lang="en-GB" b="1" dirty="0"/>
              <a:t>2014. – 2022. </a:t>
            </a:r>
            <a:r>
              <a:rPr lang="en-GB" dirty="0" err="1"/>
              <a:t>godina</a:t>
            </a: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err="1"/>
              <a:t>Sve</a:t>
            </a:r>
            <a:r>
              <a:rPr lang="en-GB" b="1" dirty="0"/>
              <a:t> </a:t>
            </a:r>
            <a:r>
              <a:rPr lang="en-GB" dirty="0" err="1"/>
              <a:t>osnovne</a:t>
            </a:r>
            <a:r>
              <a:rPr lang="en-GB" dirty="0"/>
              <a:t> 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srednje</a:t>
            </a:r>
            <a:r>
              <a:rPr lang="en-GB" dirty="0"/>
              <a:t> </a:t>
            </a:r>
            <a:r>
              <a:rPr lang="en-GB" b="1" dirty="0" err="1"/>
              <a:t>škole</a:t>
            </a:r>
            <a:r>
              <a:rPr lang="en-GB" b="1" dirty="0"/>
              <a:t> u ZDK,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 </a:t>
            </a:r>
            <a:r>
              <a:rPr lang="en-GB" b="1" dirty="0" err="1"/>
              <a:t>svake</a:t>
            </a:r>
            <a:r>
              <a:rPr lang="en-GB" b="1" dirty="0"/>
              <a:t> </a:t>
            </a:r>
            <a:r>
              <a:rPr lang="en-GB" b="1" dirty="0" err="1"/>
              <a:t>godine</a:t>
            </a:r>
            <a:r>
              <a:rPr lang="en-GB" b="1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err="1"/>
              <a:t>sva</a:t>
            </a:r>
            <a:r>
              <a:rPr lang="en-GB" b="1" dirty="0"/>
              <a:t> </a:t>
            </a:r>
            <a:r>
              <a:rPr lang="en-GB" b="1" dirty="0" err="1"/>
              <a:t>djeca</a:t>
            </a:r>
            <a:r>
              <a:rPr lang="en-GB" b="1" dirty="0"/>
              <a:t> </a:t>
            </a:r>
            <a:r>
              <a:rPr lang="en-GB" dirty="0" err="1"/>
              <a:t>drugog</a:t>
            </a:r>
            <a:r>
              <a:rPr lang="en-GB" dirty="0"/>
              <a:t>, </a:t>
            </a:r>
            <a:r>
              <a:rPr lang="en-GB" dirty="0" err="1"/>
              <a:t>šestog</a:t>
            </a:r>
            <a:r>
              <a:rPr lang="en-GB" dirty="0"/>
              <a:t> i </a:t>
            </a:r>
            <a:r>
              <a:rPr lang="en-GB" dirty="0" err="1"/>
              <a:t>osmog</a:t>
            </a:r>
            <a:r>
              <a:rPr lang="en-GB" dirty="0"/>
              <a:t> </a:t>
            </a:r>
            <a:r>
              <a:rPr lang="en-GB" dirty="0" err="1"/>
              <a:t>razreda</a:t>
            </a:r>
            <a:r>
              <a:rPr lang="en-GB" dirty="0"/>
              <a:t> OŠ </a:t>
            </a:r>
            <a:r>
              <a:rPr lang="en-GB" dirty="0" err="1"/>
              <a:t>i</a:t>
            </a:r>
            <a:r>
              <a:rPr lang="en-GB" dirty="0"/>
              <a:t> 1. </a:t>
            </a:r>
            <a:r>
              <a:rPr lang="en-GB" dirty="0" err="1"/>
              <a:t>razreda</a:t>
            </a:r>
            <a:r>
              <a:rPr lang="en-GB" dirty="0"/>
              <a:t> SŠ.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03B45F-2A80-468A-9980-CE4E4EA33B83}"/>
              </a:ext>
            </a:extLst>
          </p:cNvPr>
          <p:cNvSpPr/>
          <p:nvPr/>
        </p:nvSpPr>
        <p:spPr>
          <a:xfrm>
            <a:off x="1073427" y="1658701"/>
            <a:ext cx="473102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i="1" dirty="0" err="1">
                <a:ln/>
                <a:solidFill>
                  <a:schemeClr val="accent3"/>
                </a:solidFill>
              </a:rPr>
              <a:t>Rezultati</a:t>
            </a:r>
            <a:r>
              <a:rPr lang="en-US" sz="2400" b="1" i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i="1" dirty="0" err="1">
                <a:ln/>
                <a:solidFill>
                  <a:schemeClr val="accent3"/>
                </a:solidFill>
              </a:rPr>
              <a:t>provedenih</a:t>
            </a:r>
            <a:r>
              <a:rPr lang="en-US" sz="2400" b="1" i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i="1" dirty="0" err="1">
                <a:ln/>
                <a:solidFill>
                  <a:schemeClr val="accent3"/>
                </a:solidFill>
              </a:rPr>
              <a:t>preventivnih</a:t>
            </a:r>
            <a:r>
              <a:rPr lang="en-US" sz="2400" b="1" i="1" dirty="0">
                <a:ln/>
                <a:solidFill>
                  <a:schemeClr val="accent3"/>
                </a:solidFill>
              </a:rPr>
              <a:t> </a:t>
            </a:r>
          </a:p>
          <a:p>
            <a:pPr algn="ctr"/>
            <a:r>
              <a:rPr lang="en-US" sz="2400" b="1" i="1" dirty="0" err="1">
                <a:ln/>
                <a:solidFill>
                  <a:schemeClr val="accent3"/>
                </a:solidFill>
              </a:rPr>
              <a:t>pregleda</a:t>
            </a:r>
            <a:r>
              <a:rPr lang="en-US" sz="2400" b="1" i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i="1" dirty="0" err="1">
                <a:ln/>
                <a:solidFill>
                  <a:schemeClr val="accent3"/>
                </a:solidFill>
              </a:rPr>
              <a:t>učenika</a:t>
            </a:r>
            <a:endParaRPr lang="en-US" sz="2400" b="1" i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B5FB19-C76C-4275-B132-3B3042827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981" y="3429000"/>
            <a:ext cx="689210" cy="5392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30AA75-8056-4D7C-AEAB-58B415E41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4783" y="1888668"/>
            <a:ext cx="4731025" cy="294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55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D64B03-6901-46ED-86C7-6D38C77CF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8" y="889796"/>
            <a:ext cx="11237844" cy="50784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29B882-A368-4855-A3A7-F4B5E25F5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426" y="2043713"/>
            <a:ext cx="4574318" cy="28463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754003-67F1-42F5-9304-732FC5352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257" y="1775791"/>
            <a:ext cx="4574317" cy="3114261"/>
          </a:xfrm>
          <a:prstGeom prst="rect">
            <a:avLst/>
          </a:prstGeom>
        </p:spPr>
      </p:pic>
      <p:sp>
        <p:nvSpPr>
          <p:cNvPr id="11" name="Arrow: Up 10">
            <a:extLst>
              <a:ext uri="{FF2B5EF4-FFF2-40B4-BE49-F238E27FC236}">
                <a16:creationId xmlns:a16="http://schemas.microsoft.com/office/drawing/2014/main" id="{E10F24CB-581F-45DC-B5A2-13480568FE30}"/>
              </a:ext>
            </a:extLst>
          </p:cNvPr>
          <p:cNvSpPr/>
          <p:nvPr/>
        </p:nvSpPr>
        <p:spPr>
          <a:xfrm>
            <a:off x="9223513" y="3429000"/>
            <a:ext cx="45719" cy="675861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5CB38F-B811-4B08-90DF-17A469FE4910}"/>
              </a:ext>
            </a:extLst>
          </p:cNvPr>
          <p:cNvSpPr txBox="1"/>
          <p:nvPr/>
        </p:nvSpPr>
        <p:spPr>
          <a:xfrm>
            <a:off x="9295736" y="3582264"/>
            <a:ext cx="1127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Covid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19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556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D64B03-6901-46ED-86C7-6D38C77CF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8" y="889796"/>
            <a:ext cx="11237844" cy="5078408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79A150-465C-4170-BF8E-7F4329565F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1414893"/>
              </p:ext>
            </p:extLst>
          </p:nvPr>
        </p:nvGraphicFramePr>
        <p:xfrm>
          <a:off x="1590262" y="1412775"/>
          <a:ext cx="8971722" cy="4179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A9A1DEC-E0F1-492E-A7A8-8B840C8EB4F4}"/>
              </a:ext>
            </a:extLst>
          </p:cNvPr>
          <p:cNvSpPr txBox="1"/>
          <p:nvPr/>
        </p:nvSpPr>
        <p:spPr>
          <a:xfrm>
            <a:off x="2425148" y="2160104"/>
            <a:ext cx="1219200" cy="17227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778763-BA36-4B3B-B69D-F3A49320F30B}"/>
              </a:ext>
            </a:extLst>
          </p:cNvPr>
          <p:cNvSpPr txBox="1"/>
          <p:nvPr/>
        </p:nvSpPr>
        <p:spPr>
          <a:xfrm>
            <a:off x="6559826" y="3260036"/>
            <a:ext cx="490331" cy="6228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3B02A2-37E9-44F9-8CBC-8A8C8A9EA11D}"/>
              </a:ext>
            </a:extLst>
          </p:cNvPr>
          <p:cNvSpPr txBox="1"/>
          <p:nvPr/>
        </p:nvSpPr>
        <p:spPr>
          <a:xfrm>
            <a:off x="9965635" y="2637182"/>
            <a:ext cx="450574" cy="12457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324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apsules 1">
    <a:dk1>
      <a:srgbClr val="003366"/>
    </a:dk1>
    <a:lt1>
      <a:srgbClr val="FFFFFF"/>
    </a:lt1>
    <a:dk2>
      <a:srgbClr val="006666"/>
    </a:dk2>
    <a:lt2>
      <a:srgbClr val="666699"/>
    </a:lt2>
    <a:accent1>
      <a:srgbClr val="33CCCC"/>
    </a:accent1>
    <a:accent2>
      <a:srgbClr val="99CC99"/>
    </a:accent2>
    <a:accent3>
      <a:srgbClr val="FFFFFF"/>
    </a:accent3>
    <a:accent4>
      <a:srgbClr val="002A56"/>
    </a:accent4>
    <a:accent5>
      <a:srgbClr val="ADE2E2"/>
    </a:accent5>
    <a:accent6>
      <a:srgbClr val="8AB98A"/>
    </a:accent6>
    <a:hlink>
      <a:srgbClr val="003366"/>
    </a:hlink>
    <a:folHlink>
      <a:srgbClr val="CC99FF"/>
    </a:folHlink>
  </a:clrScheme>
  <a:fontScheme name="Capsules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apsules 1">
    <a:dk1>
      <a:srgbClr val="003366"/>
    </a:dk1>
    <a:lt1>
      <a:srgbClr val="FFFFFF"/>
    </a:lt1>
    <a:dk2>
      <a:srgbClr val="006666"/>
    </a:dk2>
    <a:lt2>
      <a:srgbClr val="666699"/>
    </a:lt2>
    <a:accent1>
      <a:srgbClr val="33CCCC"/>
    </a:accent1>
    <a:accent2>
      <a:srgbClr val="99CC99"/>
    </a:accent2>
    <a:accent3>
      <a:srgbClr val="FFFFFF"/>
    </a:accent3>
    <a:accent4>
      <a:srgbClr val="002A56"/>
    </a:accent4>
    <a:accent5>
      <a:srgbClr val="ADE2E2"/>
    </a:accent5>
    <a:accent6>
      <a:srgbClr val="8AB98A"/>
    </a:accent6>
    <a:hlink>
      <a:srgbClr val="003366"/>
    </a:hlink>
    <a:folHlink>
      <a:srgbClr val="CC99FF"/>
    </a:folHlink>
  </a:clrScheme>
  <a:fontScheme name="Capsules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481</TotalTime>
  <Words>418</Words>
  <Application>Microsoft Office PowerPoint</Application>
  <PresentationFormat>Widescreen</PresentationFormat>
  <Paragraphs>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Azra</dc:creator>
  <cp:lastModifiedBy>Azra</cp:lastModifiedBy>
  <cp:revision>51</cp:revision>
  <dcterms:created xsi:type="dcterms:W3CDTF">2023-10-31T15:41:01Z</dcterms:created>
  <dcterms:modified xsi:type="dcterms:W3CDTF">2023-11-02T19:58:46Z</dcterms:modified>
</cp:coreProperties>
</file>